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65" r:id="rId4"/>
    <p:sldId id="264" r:id="rId5"/>
    <p:sldId id="260" r:id="rId6"/>
    <p:sldId id="263" r:id="rId7"/>
    <p:sldId id="262" r:id="rId8"/>
    <p:sldId id="269" r:id="rId9"/>
    <p:sldId id="266" r:id="rId10"/>
    <p:sldId id="270" r:id="rId11"/>
    <p:sldId id="271" r:id="rId12"/>
    <p:sldId id="272" r:id="rId13"/>
    <p:sldId id="273" r:id="rId14"/>
    <p:sldId id="274" r:id="rId15"/>
    <p:sldId id="276" r:id="rId16"/>
    <p:sldId id="275" r:id="rId17"/>
    <p:sldId id="277" r:id="rId18"/>
    <p:sldId id="261" r:id="rId19"/>
    <p:sldId id="267" r:id="rId20"/>
    <p:sldId id="268" r:id="rId21"/>
    <p:sldId id="278" r:id="rId22"/>
    <p:sldId id="257"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E230"/>
    <a:srgbClr val="EEF236"/>
    <a:srgbClr val="FF9900"/>
    <a:srgbClr val="2B9CE9"/>
    <a:srgbClr val="3409E9"/>
    <a:srgbClr val="F065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9" autoAdjust="0"/>
    <p:restoredTop sz="94660"/>
  </p:normalViewPr>
  <p:slideViewPr>
    <p:cSldViewPr snapToGrid="0">
      <p:cViewPr varScale="1">
        <p:scale>
          <a:sx n="85" d="100"/>
          <a:sy n="85" d="100"/>
        </p:scale>
        <p:origin x="8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E9FE2-1BE0-4450-A101-2DA0B088171B}" type="datetimeFigureOut">
              <a:rPr lang="en-US" smtClean="0"/>
              <a:t>7/16/2020</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DC983-7C4B-48DE-A3AD-35CAF21506FC}" type="slidenum">
              <a:rPr lang="en-US" smtClean="0"/>
              <a:t>‹Nr.›</a:t>
            </a:fld>
            <a:endParaRPr lang="en-US"/>
          </a:p>
        </p:txBody>
      </p:sp>
    </p:spTree>
    <p:extLst>
      <p:ext uri="{BB962C8B-B14F-4D97-AF65-F5344CB8AC3E}">
        <p14:creationId xmlns:p14="http://schemas.microsoft.com/office/powerpoint/2010/main" val="59315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lipart-library.com/clipart/one-hair-cliparts_9.htm"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creazilla.com/nodes/54761-dna-emoji-clipart" TargetMode="External"/><Relationship Id="rId4" Type="http://schemas.openxmlformats.org/officeDocument/2006/relationships/hyperlink" Target="https://clipartlook.com/img-17948.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This quiz is intended for children and needs to be guided by informal educators. There are many possibilities where the important concepts of biobanking can be included in some explanation around an answer to a question. There are quiz questions about the human body and opinion questions.</a:t>
            </a:r>
          </a:p>
        </p:txBody>
      </p:sp>
      <p:sp>
        <p:nvSpPr>
          <p:cNvPr id="4" name="Foliennummernplatzhalter 3"/>
          <p:cNvSpPr>
            <a:spLocks noGrp="1"/>
          </p:cNvSpPr>
          <p:nvPr>
            <p:ph type="sldNum" sz="quarter" idx="5"/>
          </p:nvPr>
        </p:nvSpPr>
        <p:spPr/>
        <p:txBody>
          <a:bodyPr/>
          <a:lstStyle/>
          <a:p>
            <a:fld id="{228DC983-7C4B-48DE-A3AD-35CAF21506FC}" type="slidenum">
              <a:rPr lang="en-US" smtClean="0"/>
              <a:t>1</a:t>
            </a:fld>
            <a:endParaRPr lang="en-US"/>
          </a:p>
        </p:txBody>
      </p:sp>
    </p:spTree>
    <p:extLst>
      <p:ext uri="{BB962C8B-B14F-4D97-AF65-F5344CB8AC3E}">
        <p14:creationId xmlns:p14="http://schemas.microsoft.com/office/powerpoint/2010/main" val="127661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270 when you are born, adults have 206 because some bones fuse </a:t>
            </a:r>
            <a:r>
              <a:rPr lang="en-US" dirty="0" err="1"/>
              <a:t>togehter</a:t>
            </a:r>
            <a:endParaRPr lang="en-US" dirty="0"/>
          </a:p>
        </p:txBody>
      </p:sp>
      <p:sp>
        <p:nvSpPr>
          <p:cNvPr id="4" name="Foliennummernplatzhalter 3"/>
          <p:cNvSpPr>
            <a:spLocks noGrp="1"/>
          </p:cNvSpPr>
          <p:nvPr>
            <p:ph type="sldNum" sz="quarter" idx="5"/>
          </p:nvPr>
        </p:nvSpPr>
        <p:spPr/>
        <p:txBody>
          <a:bodyPr/>
          <a:lstStyle/>
          <a:p>
            <a:fld id="{228DC983-7C4B-48DE-A3AD-35CAF21506FC}" type="slidenum">
              <a:rPr lang="en-US" smtClean="0"/>
              <a:t>12</a:t>
            </a:fld>
            <a:endParaRPr lang="en-US"/>
          </a:p>
        </p:txBody>
      </p:sp>
    </p:spTree>
    <p:extLst>
      <p:ext uri="{BB962C8B-B14F-4D97-AF65-F5344CB8AC3E}">
        <p14:creationId xmlns:p14="http://schemas.microsoft.com/office/powerpoint/2010/main" val="386510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270 when you are born, adults have 206 because some bones fuse </a:t>
            </a:r>
            <a:r>
              <a:rPr lang="en-US" dirty="0" err="1"/>
              <a:t>togehter</a:t>
            </a:r>
            <a:endParaRPr lang="en-US" dirty="0"/>
          </a:p>
        </p:txBody>
      </p:sp>
      <p:sp>
        <p:nvSpPr>
          <p:cNvPr id="4" name="Foliennummernplatzhalter 3"/>
          <p:cNvSpPr>
            <a:spLocks noGrp="1"/>
          </p:cNvSpPr>
          <p:nvPr>
            <p:ph type="sldNum" sz="quarter" idx="5"/>
          </p:nvPr>
        </p:nvSpPr>
        <p:spPr/>
        <p:txBody>
          <a:bodyPr/>
          <a:lstStyle/>
          <a:p>
            <a:fld id="{228DC983-7C4B-48DE-A3AD-35CAF21506FC}" type="slidenum">
              <a:rPr lang="en-US" smtClean="0"/>
              <a:t>13</a:t>
            </a:fld>
            <a:endParaRPr lang="en-US"/>
          </a:p>
        </p:txBody>
      </p:sp>
    </p:spTree>
    <p:extLst>
      <p:ext uri="{BB962C8B-B14F-4D97-AF65-F5344CB8AC3E}">
        <p14:creationId xmlns:p14="http://schemas.microsoft.com/office/powerpoint/2010/main" val="125729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270 when you are born, adults have 206 because some bones fuse </a:t>
            </a:r>
            <a:r>
              <a:rPr lang="en-US" dirty="0" err="1"/>
              <a:t>togehter</a:t>
            </a:r>
            <a:endParaRPr lang="en-US" dirty="0"/>
          </a:p>
        </p:txBody>
      </p:sp>
      <p:sp>
        <p:nvSpPr>
          <p:cNvPr id="4" name="Foliennummernplatzhalter 3"/>
          <p:cNvSpPr>
            <a:spLocks noGrp="1"/>
          </p:cNvSpPr>
          <p:nvPr>
            <p:ph type="sldNum" sz="quarter" idx="5"/>
          </p:nvPr>
        </p:nvSpPr>
        <p:spPr/>
        <p:txBody>
          <a:bodyPr/>
          <a:lstStyle/>
          <a:p>
            <a:fld id="{228DC983-7C4B-48DE-A3AD-35CAF21506FC}" type="slidenum">
              <a:rPr lang="en-US" smtClean="0"/>
              <a:t>14</a:t>
            </a:fld>
            <a:endParaRPr lang="en-US"/>
          </a:p>
        </p:txBody>
      </p:sp>
    </p:spTree>
    <p:extLst>
      <p:ext uri="{BB962C8B-B14F-4D97-AF65-F5344CB8AC3E}">
        <p14:creationId xmlns:p14="http://schemas.microsoft.com/office/powerpoint/2010/main" val="329261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270 when you are born, adults have 206 because some bones fuse </a:t>
            </a:r>
            <a:r>
              <a:rPr lang="en-US" dirty="0" err="1"/>
              <a:t>togehter</a:t>
            </a:r>
            <a:endParaRPr lang="en-US" dirty="0"/>
          </a:p>
        </p:txBody>
      </p:sp>
      <p:sp>
        <p:nvSpPr>
          <p:cNvPr id="4" name="Foliennummernplatzhalter 3"/>
          <p:cNvSpPr>
            <a:spLocks noGrp="1"/>
          </p:cNvSpPr>
          <p:nvPr>
            <p:ph type="sldNum" sz="quarter" idx="5"/>
          </p:nvPr>
        </p:nvSpPr>
        <p:spPr/>
        <p:txBody>
          <a:bodyPr/>
          <a:lstStyle/>
          <a:p>
            <a:fld id="{228DC983-7C4B-48DE-A3AD-35CAF21506FC}" type="slidenum">
              <a:rPr lang="en-US" smtClean="0"/>
              <a:t>15</a:t>
            </a:fld>
            <a:endParaRPr lang="en-US"/>
          </a:p>
        </p:txBody>
      </p:sp>
    </p:spTree>
    <p:extLst>
      <p:ext uri="{BB962C8B-B14F-4D97-AF65-F5344CB8AC3E}">
        <p14:creationId xmlns:p14="http://schemas.microsoft.com/office/powerpoint/2010/main" val="371144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228DC983-7C4B-48DE-A3AD-35CAF21506FC}" type="slidenum">
              <a:rPr lang="en-US" smtClean="0"/>
              <a:t>17</a:t>
            </a:fld>
            <a:endParaRPr lang="en-US"/>
          </a:p>
        </p:txBody>
      </p:sp>
    </p:spTree>
    <p:extLst>
      <p:ext uri="{BB962C8B-B14F-4D97-AF65-F5344CB8AC3E}">
        <p14:creationId xmlns:p14="http://schemas.microsoft.com/office/powerpoint/2010/main" val="300828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Needs to be emphasized here that every opinion is valid but that it is simply a good start to think about it. Refer to more information material on biobanken.nl for example.</a:t>
            </a:r>
          </a:p>
        </p:txBody>
      </p:sp>
      <p:sp>
        <p:nvSpPr>
          <p:cNvPr id="4" name="Foliennummernplatzhalter 3"/>
          <p:cNvSpPr>
            <a:spLocks noGrp="1"/>
          </p:cNvSpPr>
          <p:nvPr>
            <p:ph type="sldNum" sz="quarter" idx="5"/>
          </p:nvPr>
        </p:nvSpPr>
        <p:spPr/>
        <p:txBody>
          <a:bodyPr/>
          <a:lstStyle/>
          <a:p>
            <a:fld id="{228DC983-7C4B-48DE-A3AD-35CAF21506FC}" type="slidenum">
              <a:rPr lang="en-US" smtClean="0"/>
              <a:t>20</a:t>
            </a:fld>
            <a:endParaRPr lang="en-US"/>
          </a:p>
        </p:txBody>
      </p:sp>
    </p:spTree>
    <p:extLst>
      <p:ext uri="{BB962C8B-B14F-4D97-AF65-F5344CB8AC3E}">
        <p14:creationId xmlns:p14="http://schemas.microsoft.com/office/powerpoint/2010/main" val="300758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References of images:</a:t>
            </a:r>
          </a:p>
          <a:p>
            <a:r>
              <a:rPr lang="de-DE" dirty="0">
                <a:hlinkClick r:id="rId3"/>
              </a:rPr>
              <a:t>http://clipart-library.com/clipart/one-hair-cliparts_9.htm</a:t>
            </a:r>
            <a:endParaRPr lang="de-DE" dirty="0"/>
          </a:p>
          <a:p>
            <a:r>
              <a:rPr lang="de-DE" dirty="0">
                <a:hlinkClick r:id="rId4"/>
              </a:rPr>
              <a:t>https://clipartlook.com/img-17948.html</a:t>
            </a:r>
            <a:endParaRPr lang="de-DE" dirty="0"/>
          </a:p>
          <a:p>
            <a:r>
              <a:rPr lang="de-DE" dirty="0">
                <a:hlinkClick r:id="rId5"/>
              </a:rPr>
              <a:t>https://creazilla.com/nodes/54761-dna-emoji-clipart</a:t>
            </a:r>
            <a:endParaRPr lang="en-US" dirty="0"/>
          </a:p>
        </p:txBody>
      </p:sp>
      <p:sp>
        <p:nvSpPr>
          <p:cNvPr id="4" name="Foliennummernplatzhalter 3"/>
          <p:cNvSpPr>
            <a:spLocks noGrp="1"/>
          </p:cNvSpPr>
          <p:nvPr>
            <p:ph type="sldNum" sz="quarter" idx="5"/>
          </p:nvPr>
        </p:nvSpPr>
        <p:spPr/>
        <p:txBody>
          <a:bodyPr/>
          <a:lstStyle/>
          <a:p>
            <a:fld id="{228DC983-7C4B-48DE-A3AD-35CAF21506FC}" type="slidenum">
              <a:rPr lang="en-US" smtClean="0"/>
              <a:t>22</a:t>
            </a:fld>
            <a:endParaRPr lang="en-US"/>
          </a:p>
        </p:txBody>
      </p:sp>
    </p:spTree>
    <p:extLst>
      <p:ext uri="{BB962C8B-B14F-4D97-AF65-F5344CB8AC3E}">
        <p14:creationId xmlns:p14="http://schemas.microsoft.com/office/powerpoint/2010/main" val="305097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D7108-7BDE-43B7-B0EB-E36282D3EF3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2112FF5A-7181-451C-9135-4AFE5B9019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4E385B20-C5FD-435D-842D-8BEF037EF2B1}"/>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5" name="Fußzeilenplatzhalter 4">
            <a:extLst>
              <a:ext uri="{FF2B5EF4-FFF2-40B4-BE49-F238E27FC236}">
                <a16:creationId xmlns:a16="http://schemas.microsoft.com/office/drawing/2014/main" id="{2026476D-3717-4F32-8A18-1E66118895A0}"/>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C78DF7F0-E234-431C-AF5D-E404FECE4D9B}"/>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286723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9E0BB-881C-4330-802F-76CB5A19DBA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DC95CBFF-7E61-4DE5-BCAD-8C7C9E73564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00605947-3304-4D2B-AF39-29B6A83C3AC3}"/>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5" name="Fußzeilenplatzhalter 4">
            <a:extLst>
              <a:ext uri="{FF2B5EF4-FFF2-40B4-BE49-F238E27FC236}">
                <a16:creationId xmlns:a16="http://schemas.microsoft.com/office/drawing/2014/main" id="{649ECA53-0417-4566-ACC8-40706C9D5CB5}"/>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F9953235-1878-4146-8BED-1AF46A76A89B}"/>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2923009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35E0FA9-697E-43B3-AB52-CA70B9D3497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D2C6264D-75E0-4CCD-BCED-5649E4E52B1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79A05716-3403-420D-8884-BF60C40BD0B7}"/>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5" name="Fußzeilenplatzhalter 4">
            <a:extLst>
              <a:ext uri="{FF2B5EF4-FFF2-40B4-BE49-F238E27FC236}">
                <a16:creationId xmlns:a16="http://schemas.microsoft.com/office/drawing/2014/main" id="{5452991A-1FF4-4A11-874B-9FAEA5B0BBF9}"/>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6DD84690-0D5F-4E31-922A-A231E7675178}"/>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272139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9A8CB-80F8-4403-8463-FB8427CD0306}"/>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FD1F988D-764F-4E80-9F30-F7C8485E9CB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0AA9CE80-C0AB-4B2D-81A1-02F330958FBB}"/>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5" name="Fußzeilenplatzhalter 4">
            <a:extLst>
              <a:ext uri="{FF2B5EF4-FFF2-40B4-BE49-F238E27FC236}">
                <a16:creationId xmlns:a16="http://schemas.microsoft.com/office/drawing/2014/main" id="{215E63F9-7A6C-4A15-B844-924B06A11864}"/>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086905BB-A997-4D36-98D3-64A9B7DF9B17}"/>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278299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BF454-D7E1-448A-9E20-6B2FAC41148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E53973FA-8D4B-44C1-A1BC-8B97776D8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38E4B91-3BAE-4A89-BC93-A3BD9F802CE2}"/>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5" name="Fußzeilenplatzhalter 4">
            <a:extLst>
              <a:ext uri="{FF2B5EF4-FFF2-40B4-BE49-F238E27FC236}">
                <a16:creationId xmlns:a16="http://schemas.microsoft.com/office/drawing/2014/main" id="{37F12E94-F34F-4DE9-9844-D2979983CAFE}"/>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C56D6538-C179-41B9-8559-FF3377876DF1}"/>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131771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B0AFB-AE03-4327-840E-EFA9EBD69EB8}"/>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7781AB59-75B9-4C95-A15B-2D698E85D25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3BE06D28-4C9D-4450-A848-A209650C98F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CDD98BCF-27A7-425B-87E4-1D7AA279FDCB}"/>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6" name="Fußzeilenplatzhalter 5">
            <a:extLst>
              <a:ext uri="{FF2B5EF4-FFF2-40B4-BE49-F238E27FC236}">
                <a16:creationId xmlns:a16="http://schemas.microsoft.com/office/drawing/2014/main" id="{EBDD5135-170C-42AA-84A8-81E7F02A9ACE}"/>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38F4C3DE-DE5F-4983-9DEF-56D147FB67C2}"/>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416659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791E-4E7F-48E4-8DDC-2C8B26496F33}"/>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3DBAAC0D-1EFB-402B-841E-DDF5AB7A7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CFFA935-60EF-4D47-B9FE-3CBDDDEE1F6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5FB7EC5B-25B4-4E51-ADAE-881215F55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93B3986-C0E3-42E0-8431-75E66E8D72E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5D1F981E-794E-48A1-9B74-0FCAB01CF193}"/>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8" name="Fußzeilenplatzhalter 7">
            <a:extLst>
              <a:ext uri="{FF2B5EF4-FFF2-40B4-BE49-F238E27FC236}">
                <a16:creationId xmlns:a16="http://schemas.microsoft.com/office/drawing/2014/main" id="{DD28A937-77DC-48E0-AAF4-23073DDB0421}"/>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E8A5F73A-CCD4-4A6F-A96F-950064A94F31}"/>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204743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4BAC9-A5CC-4F52-88F7-4D6F57679D61}"/>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3BBA91A-28D6-4030-9930-893AF51F7244}"/>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4" name="Fußzeilenplatzhalter 3">
            <a:extLst>
              <a:ext uri="{FF2B5EF4-FFF2-40B4-BE49-F238E27FC236}">
                <a16:creationId xmlns:a16="http://schemas.microsoft.com/office/drawing/2014/main" id="{AC5CF7B0-5415-43E8-AB86-D63EB88289D1}"/>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2FB66392-677F-47FA-8217-C9C4ACC6225B}"/>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60860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1E49A03-4DE1-4C50-AA6B-D3CBEBCC6BB4}"/>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3" name="Fußzeilenplatzhalter 2">
            <a:extLst>
              <a:ext uri="{FF2B5EF4-FFF2-40B4-BE49-F238E27FC236}">
                <a16:creationId xmlns:a16="http://schemas.microsoft.com/office/drawing/2014/main" id="{69C2D244-E67E-4A56-B12E-A68D9F873A7B}"/>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C696E683-CC6B-4E2F-8D62-59531DA556B0}"/>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236252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5EDC4-4C6B-4C46-81D5-7B9860A3BC2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6DBBFBDF-3D81-4BC3-A3BD-2D84190D54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1CCF69C8-C2AD-426B-AC5A-C9BFE4AA9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BA042E-D20D-4E0E-BFB2-BD0997D4DEB8}"/>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6" name="Fußzeilenplatzhalter 5">
            <a:extLst>
              <a:ext uri="{FF2B5EF4-FFF2-40B4-BE49-F238E27FC236}">
                <a16:creationId xmlns:a16="http://schemas.microsoft.com/office/drawing/2014/main" id="{56299742-3A5F-4BE8-8AFC-F3605A1DC198}"/>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58529BBB-B589-42A5-AADF-76981D3AD0EE}"/>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275999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B0BA3-C66F-4F7C-A26D-CFF17E4AE7C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0D12AAE4-05D9-4837-99B7-18EED8350C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B372B66B-A626-4C8E-9F50-A6077371A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1488C42-0865-474C-9DC5-C68B6EB174B0}"/>
              </a:ext>
            </a:extLst>
          </p:cNvPr>
          <p:cNvSpPr>
            <a:spLocks noGrp="1"/>
          </p:cNvSpPr>
          <p:nvPr>
            <p:ph type="dt" sz="half" idx="10"/>
          </p:nvPr>
        </p:nvSpPr>
        <p:spPr/>
        <p:txBody>
          <a:bodyPr/>
          <a:lstStyle/>
          <a:p>
            <a:fld id="{4243341D-DABC-409E-A83F-7907E67B99AF}" type="datetimeFigureOut">
              <a:rPr lang="en-US" smtClean="0"/>
              <a:t>7/16/2020</a:t>
            </a:fld>
            <a:endParaRPr lang="en-US"/>
          </a:p>
        </p:txBody>
      </p:sp>
      <p:sp>
        <p:nvSpPr>
          <p:cNvPr id="6" name="Fußzeilenplatzhalter 5">
            <a:extLst>
              <a:ext uri="{FF2B5EF4-FFF2-40B4-BE49-F238E27FC236}">
                <a16:creationId xmlns:a16="http://schemas.microsoft.com/office/drawing/2014/main" id="{85FF380B-7AED-4F5D-81DF-7C18FDBA42DB}"/>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AF26CE2E-7709-45A4-B749-64B0393B31EA}"/>
              </a:ext>
            </a:extLst>
          </p:cNvPr>
          <p:cNvSpPr>
            <a:spLocks noGrp="1"/>
          </p:cNvSpPr>
          <p:nvPr>
            <p:ph type="sldNum" sz="quarter" idx="12"/>
          </p:nvPr>
        </p:nvSpPr>
        <p:spPr/>
        <p:txBody>
          <a:bodyPr/>
          <a:lstStyle/>
          <a:p>
            <a:fld id="{359FB892-5FE9-4134-B1F7-E751ED8D42D5}" type="slidenum">
              <a:rPr lang="en-US" smtClean="0"/>
              <a:t>‹Nr.›</a:t>
            </a:fld>
            <a:endParaRPr lang="en-US"/>
          </a:p>
        </p:txBody>
      </p:sp>
    </p:spTree>
    <p:extLst>
      <p:ext uri="{BB962C8B-B14F-4D97-AF65-F5344CB8AC3E}">
        <p14:creationId xmlns:p14="http://schemas.microsoft.com/office/powerpoint/2010/main" val="398540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D68270-5B46-429B-B5EE-17319FBC7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CB525FD3-AD7E-48A0-B8FF-DEC973BE3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14FA1FA3-1B02-4F22-8854-3727CADA7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3341D-DABC-409E-A83F-7907E67B99AF}" type="datetimeFigureOut">
              <a:rPr lang="en-US" smtClean="0"/>
              <a:t>7/16/2020</a:t>
            </a:fld>
            <a:endParaRPr lang="en-US"/>
          </a:p>
        </p:txBody>
      </p:sp>
      <p:sp>
        <p:nvSpPr>
          <p:cNvPr id="5" name="Fußzeilenplatzhalter 4">
            <a:extLst>
              <a:ext uri="{FF2B5EF4-FFF2-40B4-BE49-F238E27FC236}">
                <a16:creationId xmlns:a16="http://schemas.microsoft.com/office/drawing/2014/main" id="{9C405BBF-63D1-493C-B712-900D4B09B0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21450A27-27AB-4528-912C-AC519622D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FB892-5FE9-4134-B1F7-E751ED8D42D5}" type="slidenum">
              <a:rPr lang="en-US" smtClean="0"/>
              <a:t>‹Nr.›</a:t>
            </a:fld>
            <a:endParaRPr lang="en-US"/>
          </a:p>
        </p:txBody>
      </p:sp>
    </p:spTree>
    <p:extLst>
      <p:ext uri="{BB962C8B-B14F-4D97-AF65-F5344CB8AC3E}">
        <p14:creationId xmlns:p14="http://schemas.microsoft.com/office/powerpoint/2010/main" val="386254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406CC8E-AB9D-4C88-8704-E1BA20ADCADF}"/>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Blood Period Sticker by Elina Krasteva">
            <a:extLst>
              <a:ext uri="{FF2B5EF4-FFF2-40B4-BE49-F238E27FC236}">
                <a16:creationId xmlns:a16="http://schemas.microsoft.com/office/drawing/2014/main" id="{75AD305B-992E-42ED-8FF2-0E592A9526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95103" y="1834332"/>
            <a:ext cx="3674878" cy="5098097"/>
          </a:xfrm>
          <a:prstGeom prst="rect">
            <a:avLst/>
          </a:prstGeom>
          <a:noFill/>
          <a:extLst>
            <a:ext uri="{909E8E84-426E-40DD-AFC4-6F175D3DCCD1}">
              <a14:hiddenFill xmlns:a14="http://schemas.microsoft.com/office/drawing/2010/main">
                <a:solidFill>
                  <a:srgbClr val="FFFFFF"/>
                </a:solidFill>
              </a14:hiddenFill>
            </a:ext>
          </a:extLst>
        </p:spPr>
      </p:pic>
      <p:sp>
        <p:nvSpPr>
          <p:cNvPr id="15" name="Sprechblase: oval 14">
            <a:extLst>
              <a:ext uri="{FF2B5EF4-FFF2-40B4-BE49-F238E27FC236}">
                <a16:creationId xmlns:a16="http://schemas.microsoft.com/office/drawing/2014/main" id="{DD194EC3-D7DC-46D3-B27F-6123FAB2896B}"/>
              </a:ext>
            </a:extLst>
          </p:cNvPr>
          <p:cNvSpPr/>
          <p:nvPr/>
        </p:nvSpPr>
        <p:spPr>
          <a:xfrm>
            <a:off x="4337311" y="233916"/>
            <a:ext cx="6743037" cy="4556096"/>
          </a:xfrm>
          <a:prstGeom prst="wedgeEllipseCallout">
            <a:avLst>
              <a:gd name="adj1" fmla="val -52841"/>
              <a:gd name="adj2" fmla="val 603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Cooper Black" panose="0208090404030B020404" pitchFamily="18" charset="0"/>
                <a:cs typeface="Arial" panose="020B0604020202020204" pitchFamily="34" charset="0"/>
              </a:rPr>
              <a:t>Ready for our quiz???</a:t>
            </a:r>
          </a:p>
        </p:txBody>
      </p:sp>
      <p:pic>
        <p:nvPicPr>
          <p:cNvPr id="3" name="Grafik 2">
            <a:extLst>
              <a:ext uri="{FF2B5EF4-FFF2-40B4-BE49-F238E27FC236}">
                <a16:creationId xmlns:a16="http://schemas.microsoft.com/office/drawing/2014/main" id="{55F8BF51-4AC7-4C67-921D-C373E6921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218" y="5730550"/>
            <a:ext cx="2296633" cy="893534"/>
          </a:xfrm>
          <a:prstGeom prst="rect">
            <a:avLst/>
          </a:prstGeom>
        </p:spPr>
      </p:pic>
    </p:spTree>
    <p:extLst>
      <p:ext uri="{BB962C8B-B14F-4D97-AF65-F5344CB8AC3E}">
        <p14:creationId xmlns:p14="http://schemas.microsoft.com/office/powerpoint/2010/main" val="1093576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41429128-1374-4060-805E-FB1F8FB809A6}"/>
              </a:ext>
            </a:extLst>
          </p:cNvPr>
          <p:cNvSpPr/>
          <p:nvPr/>
        </p:nvSpPr>
        <p:spPr>
          <a:xfrm>
            <a:off x="258725" y="1520455"/>
            <a:ext cx="3792280" cy="5050465"/>
          </a:xfrm>
          <a:prstGeom prst="rect">
            <a:avLst/>
          </a:prstGeom>
          <a:solidFill>
            <a:srgbClr val="00206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411124" y="501169"/>
            <a:ext cx="9466524" cy="751294"/>
          </a:xfrm>
        </p:spPr>
        <p:txBody>
          <a:bodyPr>
            <a:normAutofit/>
          </a:bodyPr>
          <a:lstStyle/>
          <a:p>
            <a:r>
              <a:rPr lang="en-US" dirty="0"/>
              <a:t>How many hairs do you lose each day?</a:t>
            </a:r>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4"/>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5"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8BDBD175-C0A8-4A95-AB06-9E264A9099CB}"/>
              </a:ext>
            </a:extLst>
          </p:cNvPr>
          <p:cNvSpPr txBox="1"/>
          <p:nvPr/>
        </p:nvSpPr>
        <p:spPr>
          <a:xfrm>
            <a:off x="4051005" y="3598307"/>
            <a:ext cx="4206949" cy="1569660"/>
          </a:xfrm>
          <a:prstGeom prst="rect">
            <a:avLst/>
          </a:prstGeom>
          <a:noFill/>
        </p:spPr>
        <p:txBody>
          <a:bodyPr wrap="square" rtlCol="0">
            <a:spAutoFit/>
          </a:bodyPr>
          <a:lstStyle/>
          <a:p>
            <a:pPr algn="ctr"/>
            <a:r>
              <a:rPr lang="en-US" sz="3600" dirty="0">
                <a:solidFill>
                  <a:schemeClr val="bg1"/>
                </a:solidFill>
              </a:rPr>
              <a:t>50 – 100 hairs </a:t>
            </a:r>
          </a:p>
          <a:p>
            <a:pPr algn="ctr"/>
            <a:r>
              <a:rPr lang="en-US" sz="3600" dirty="0">
                <a:solidFill>
                  <a:schemeClr val="bg1"/>
                </a:solidFill>
              </a:rPr>
              <a:t>per day</a:t>
            </a:r>
            <a:endParaRPr lang="en-US" sz="2400" dirty="0">
              <a:solidFill>
                <a:schemeClr val="bg1"/>
              </a:solidFill>
            </a:endParaRPr>
          </a:p>
          <a:p>
            <a:pPr algn="ctr"/>
            <a:endParaRPr lang="en-US" sz="2400" dirty="0">
              <a:solidFill>
                <a:schemeClr val="bg1"/>
              </a:solidFill>
            </a:endParaRPr>
          </a:p>
        </p:txBody>
      </p:sp>
      <p:sp>
        <p:nvSpPr>
          <p:cNvPr id="8" name="Textfeld 7">
            <a:extLst>
              <a:ext uri="{FF2B5EF4-FFF2-40B4-BE49-F238E27FC236}">
                <a16:creationId xmlns:a16="http://schemas.microsoft.com/office/drawing/2014/main" id="{44841F28-DBD9-4133-9C7C-ECB011AA75D5}"/>
              </a:ext>
            </a:extLst>
          </p:cNvPr>
          <p:cNvSpPr txBox="1"/>
          <p:nvPr/>
        </p:nvSpPr>
        <p:spPr>
          <a:xfrm>
            <a:off x="7992140" y="3813884"/>
            <a:ext cx="4206949" cy="1015663"/>
          </a:xfrm>
          <a:prstGeom prst="rect">
            <a:avLst/>
          </a:prstGeom>
          <a:noFill/>
        </p:spPr>
        <p:txBody>
          <a:bodyPr wrap="square" rtlCol="0">
            <a:spAutoFit/>
          </a:bodyPr>
          <a:lstStyle/>
          <a:p>
            <a:pPr algn="ctr"/>
            <a:r>
              <a:rPr lang="en-US" sz="3600" dirty="0">
                <a:solidFill>
                  <a:schemeClr val="bg1"/>
                </a:solidFill>
              </a:rPr>
              <a:t>1 hair per day</a:t>
            </a:r>
            <a:endParaRPr lang="en-US" sz="2400" dirty="0">
              <a:solidFill>
                <a:schemeClr val="bg1"/>
              </a:solidFill>
            </a:endParaRPr>
          </a:p>
          <a:p>
            <a:pPr algn="ctr"/>
            <a:endParaRPr lang="en-US" sz="2400" dirty="0">
              <a:solidFill>
                <a:schemeClr val="bg1"/>
              </a:solidFill>
            </a:endParaRPr>
          </a:p>
        </p:txBody>
      </p:sp>
      <p:sp>
        <p:nvSpPr>
          <p:cNvPr id="3" name="Textfeld 2">
            <a:extLst>
              <a:ext uri="{FF2B5EF4-FFF2-40B4-BE49-F238E27FC236}">
                <a16:creationId xmlns:a16="http://schemas.microsoft.com/office/drawing/2014/main" id="{AEBAD41F-07DD-4D0A-89CD-537045832AD4}"/>
              </a:ext>
            </a:extLst>
          </p:cNvPr>
          <p:cNvSpPr txBox="1"/>
          <p:nvPr/>
        </p:nvSpPr>
        <p:spPr>
          <a:xfrm>
            <a:off x="381886" y="3445522"/>
            <a:ext cx="3487479" cy="1200329"/>
          </a:xfrm>
          <a:prstGeom prst="rect">
            <a:avLst/>
          </a:prstGeom>
          <a:noFill/>
        </p:spPr>
        <p:txBody>
          <a:bodyPr wrap="square" rtlCol="0">
            <a:spAutoFit/>
          </a:bodyPr>
          <a:lstStyle/>
          <a:p>
            <a:pPr algn="ctr"/>
            <a:r>
              <a:rPr lang="en-US" sz="3600" dirty="0">
                <a:solidFill>
                  <a:schemeClr val="bg1"/>
                </a:solidFill>
              </a:rPr>
              <a:t>I don’t! Only old people lose hair!</a:t>
            </a:r>
            <a:endParaRPr lang="en-US" sz="2400" dirty="0">
              <a:solidFill>
                <a:schemeClr val="bg1"/>
              </a:solidFill>
            </a:endParaRPr>
          </a:p>
        </p:txBody>
      </p:sp>
      <p:pic>
        <p:nvPicPr>
          <p:cNvPr id="12" name="Picture 2" descr="Free One Hair Cliparts, Download Free Clip Art, Free Clip Art on ...">
            <a:extLst>
              <a:ext uri="{FF2B5EF4-FFF2-40B4-BE49-F238E27FC236}">
                <a16:creationId xmlns:a16="http://schemas.microsoft.com/office/drawing/2014/main" id="{9F60DD27-5616-45B9-806A-461B6166AD6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292" b="91146" l="25391" r="72852">
                        <a14:foregroundMark x1="39453" y1="57552" x2="41992" y2="72396"/>
                        <a14:foregroundMark x1="53125" y1="91406" x2="48438" y2="91146"/>
                        <a14:foregroundMark x1="72852" y1="57552" x2="72852" y2="67188"/>
                        <a14:foregroundMark x1="58789" y1="7292" x2="52344" y2="35417"/>
                      </a14:backgroundRemoval>
                    </a14:imgEffect>
                  </a14:imgLayer>
                </a14:imgProps>
              </a:ext>
              <a:ext uri="{28A0092B-C50C-407E-A947-70E740481C1C}">
                <a14:useLocalDpi xmlns:a14="http://schemas.microsoft.com/office/drawing/2010/main" val="0"/>
              </a:ext>
            </a:extLst>
          </a:blip>
          <a:srcRect l="19622" t="3052" r="22384" b="3268"/>
          <a:stretch/>
        </p:blipFill>
        <p:spPr bwMode="auto">
          <a:xfrm>
            <a:off x="9563988" y="129029"/>
            <a:ext cx="1986996" cy="240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43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41429128-1374-4060-805E-FB1F8FB809A6}"/>
              </a:ext>
            </a:extLst>
          </p:cNvPr>
          <p:cNvSpPr/>
          <p:nvPr/>
        </p:nvSpPr>
        <p:spPr>
          <a:xfrm>
            <a:off x="258725" y="1520455"/>
            <a:ext cx="3792280" cy="5050465"/>
          </a:xfrm>
          <a:prstGeom prst="rect">
            <a:avLst/>
          </a:prstGeom>
          <a:solidFill>
            <a:srgbClr val="00206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411124" y="501169"/>
            <a:ext cx="9466524" cy="751294"/>
          </a:xfrm>
        </p:spPr>
        <p:txBody>
          <a:bodyPr>
            <a:normAutofit/>
          </a:bodyPr>
          <a:lstStyle/>
          <a:p>
            <a:r>
              <a:rPr lang="en-US" dirty="0"/>
              <a:t>How many hairs do you lose each day?</a:t>
            </a:r>
          </a:p>
        </p:txBody>
      </p:sp>
      <p:sp>
        <p:nvSpPr>
          <p:cNvPr id="6" name="Rechteck 5">
            <a:extLst>
              <a:ext uri="{FF2B5EF4-FFF2-40B4-BE49-F238E27FC236}">
                <a16:creationId xmlns:a16="http://schemas.microsoft.com/office/drawing/2014/main" id="{37B9E63A-D5F1-4C02-9601-47CBCF3D8B1D}"/>
              </a:ext>
            </a:extLst>
          </p:cNvPr>
          <p:cNvSpPr/>
          <p:nvPr/>
        </p:nvSpPr>
        <p:spPr>
          <a:xfrm>
            <a:off x="8140995"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4841F28-DBD9-4133-9C7C-ECB011AA75D5}"/>
              </a:ext>
            </a:extLst>
          </p:cNvPr>
          <p:cNvSpPr txBox="1"/>
          <p:nvPr/>
        </p:nvSpPr>
        <p:spPr>
          <a:xfrm>
            <a:off x="7992140" y="3813884"/>
            <a:ext cx="4206949" cy="1015663"/>
          </a:xfrm>
          <a:prstGeom prst="rect">
            <a:avLst/>
          </a:prstGeom>
          <a:noFill/>
        </p:spPr>
        <p:txBody>
          <a:bodyPr wrap="square" rtlCol="0">
            <a:spAutoFit/>
          </a:bodyPr>
          <a:lstStyle/>
          <a:p>
            <a:pPr algn="ctr"/>
            <a:r>
              <a:rPr lang="en-US" sz="3600" dirty="0">
                <a:solidFill>
                  <a:schemeClr val="bg1"/>
                </a:solidFill>
              </a:rPr>
              <a:t>1 hair per day</a:t>
            </a:r>
            <a:endParaRPr lang="en-US" sz="2400" dirty="0">
              <a:solidFill>
                <a:schemeClr val="bg1"/>
              </a:solidFill>
            </a:endParaRPr>
          </a:p>
          <a:p>
            <a:pPr algn="ctr"/>
            <a:endParaRPr lang="en-US" sz="2400" dirty="0">
              <a:solidFill>
                <a:schemeClr val="bg1"/>
              </a:solidFill>
            </a:endParaRPr>
          </a:p>
        </p:txBody>
      </p:sp>
      <p:sp>
        <p:nvSpPr>
          <p:cNvPr id="3" name="Textfeld 2">
            <a:extLst>
              <a:ext uri="{FF2B5EF4-FFF2-40B4-BE49-F238E27FC236}">
                <a16:creationId xmlns:a16="http://schemas.microsoft.com/office/drawing/2014/main" id="{AEBAD41F-07DD-4D0A-89CD-537045832AD4}"/>
              </a:ext>
            </a:extLst>
          </p:cNvPr>
          <p:cNvSpPr txBox="1"/>
          <p:nvPr/>
        </p:nvSpPr>
        <p:spPr>
          <a:xfrm>
            <a:off x="381886" y="3445522"/>
            <a:ext cx="3487479" cy="1200329"/>
          </a:xfrm>
          <a:prstGeom prst="rect">
            <a:avLst/>
          </a:prstGeom>
          <a:noFill/>
        </p:spPr>
        <p:txBody>
          <a:bodyPr wrap="square" rtlCol="0">
            <a:spAutoFit/>
          </a:bodyPr>
          <a:lstStyle/>
          <a:p>
            <a:pPr algn="ctr"/>
            <a:r>
              <a:rPr lang="en-US" sz="3600" dirty="0">
                <a:solidFill>
                  <a:schemeClr val="bg1"/>
                </a:solidFill>
              </a:rPr>
              <a:t>I don’t! Only old people lose hair!</a:t>
            </a:r>
            <a:endParaRPr lang="en-US" sz="2400" dirty="0">
              <a:solidFill>
                <a:schemeClr val="bg1"/>
              </a:solidFill>
            </a:endParaRPr>
          </a:p>
        </p:txBody>
      </p:sp>
      <p:pic>
        <p:nvPicPr>
          <p:cNvPr id="12" name="Picture 2" descr="Free One Hair Cliparts, Download Free Clip Art, Free Clip Art on ...">
            <a:extLst>
              <a:ext uri="{FF2B5EF4-FFF2-40B4-BE49-F238E27FC236}">
                <a16:creationId xmlns:a16="http://schemas.microsoft.com/office/drawing/2014/main" id="{9F60DD27-5616-45B9-806A-461B6166AD6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292" b="91146" l="25391" r="72852">
                        <a14:foregroundMark x1="39453" y1="57552" x2="41992" y2="72396"/>
                        <a14:foregroundMark x1="53125" y1="91406" x2="48438" y2="91146"/>
                        <a14:foregroundMark x1="72852" y1="57552" x2="72852" y2="67188"/>
                        <a14:foregroundMark x1="58789" y1="7292" x2="52344" y2="35417"/>
                      </a14:backgroundRemoval>
                    </a14:imgEffect>
                  </a14:imgLayer>
                </a14:imgProps>
              </a:ext>
              <a:ext uri="{28A0092B-C50C-407E-A947-70E740481C1C}">
                <a14:useLocalDpi xmlns:a14="http://schemas.microsoft.com/office/drawing/2010/main" val="0"/>
              </a:ext>
            </a:extLst>
          </a:blip>
          <a:srcRect l="19622" t="3052" r="22384" b="3268"/>
          <a:stretch/>
        </p:blipFill>
        <p:spPr bwMode="auto">
          <a:xfrm>
            <a:off x="9563988" y="129029"/>
            <a:ext cx="1986996" cy="240725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F38B4C61-13FE-4232-8A75-420A85635632}"/>
              </a:ext>
            </a:extLst>
          </p:cNvPr>
          <p:cNvSpPr/>
          <p:nvPr/>
        </p:nvSpPr>
        <p:spPr>
          <a:xfrm>
            <a:off x="4199860" y="1520455"/>
            <a:ext cx="3792280" cy="5050465"/>
          </a:xfrm>
          <a:prstGeom prst="rect">
            <a:avLst/>
          </a:prstGeom>
          <a:solidFill>
            <a:srgbClr val="002060"/>
          </a:solidFill>
          <a:ln w="127000">
            <a:solidFill>
              <a:srgbClr val="18E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8BDBD175-C0A8-4A95-AB06-9E264A9099CB}"/>
              </a:ext>
            </a:extLst>
          </p:cNvPr>
          <p:cNvSpPr txBox="1"/>
          <p:nvPr/>
        </p:nvSpPr>
        <p:spPr>
          <a:xfrm>
            <a:off x="4051005" y="3598307"/>
            <a:ext cx="4206949" cy="1569660"/>
          </a:xfrm>
          <a:prstGeom prst="rect">
            <a:avLst/>
          </a:prstGeom>
          <a:noFill/>
        </p:spPr>
        <p:txBody>
          <a:bodyPr wrap="square" rtlCol="0">
            <a:spAutoFit/>
          </a:bodyPr>
          <a:lstStyle/>
          <a:p>
            <a:pPr algn="ctr"/>
            <a:r>
              <a:rPr lang="en-US" sz="3600" dirty="0">
                <a:solidFill>
                  <a:schemeClr val="bg1"/>
                </a:solidFill>
              </a:rPr>
              <a:t>50 – 100 hairs </a:t>
            </a:r>
          </a:p>
          <a:p>
            <a:pPr algn="ctr"/>
            <a:r>
              <a:rPr lang="en-US" sz="3600" dirty="0">
                <a:solidFill>
                  <a:schemeClr val="bg1"/>
                </a:solidFill>
              </a:rPr>
              <a:t>per day</a:t>
            </a:r>
            <a:endParaRPr lang="en-US" sz="2400" dirty="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236611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C480229A-2434-4034-A1BC-2D745017A8ED}"/>
              </a:ext>
            </a:extLst>
          </p:cNvPr>
          <p:cNvSpPr/>
          <p:nvPr/>
        </p:nvSpPr>
        <p:spPr>
          <a:xfrm>
            <a:off x="4199860" y="1520455"/>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a:extLst>
              <a:ext uri="{FF2B5EF4-FFF2-40B4-BE49-F238E27FC236}">
                <a16:creationId xmlns:a16="http://schemas.microsoft.com/office/drawing/2014/main" id="{41429128-1374-4060-805E-FB1F8FB809A6}"/>
              </a:ext>
            </a:extLst>
          </p:cNvPr>
          <p:cNvSpPr/>
          <p:nvPr/>
        </p:nvSpPr>
        <p:spPr>
          <a:xfrm>
            <a:off x="258725" y="1520455"/>
            <a:ext cx="3792280" cy="5050465"/>
          </a:xfrm>
          <a:prstGeom prst="rect">
            <a:avLst/>
          </a:prstGeom>
          <a:solidFill>
            <a:srgbClr val="00206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hteck 5">
            <a:extLst>
              <a:ext uri="{FF2B5EF4-FFF2-40B4-BE49-F238E27FC236}">
                <a16:creationId xmlns:a16="http://schemas.microsoft.com/office/drawing/2014/main" id="{37B9E63A-D5F1-4C02-9601-47CBCF3D8B1D}"/>
              </a:ext>
            </a:extLst>
          </p:cNvPr>
          <p:cNvSpPr/>
          <p:nvPr/>
        </p:nvSpPr>
        <p:spPr>
          <a:xfrm>
            <a:off x="8140995"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4841F28-DBD9-4133-9C7C-ECB011AA75D5}"/>
              </a:ext>
            </a:extLst>
          </p:cNvPr>
          <p:cNvSpPr txBox="1"/>
          <p:nvPr/>
        </p:nvSpPr>
        <p:spPr>
          <a:xfrm>
            <a:off x="7992140" y="3813883"/>
            <a:ext cx="4206949" cy="1015663"/>
          </a:xfrm>
          <a:prstGeom prst="rect">
            <a:avLst/>
          </a:prstGeom>
          <a:noFill/>
        </p:spPr>
        <p:txBody>
          <a:bodyPr wrap="square" rtlCol="0">
            <a:spAutoFit/>
          </a:bodyPr>
          <a:lstStyle/>
          <a:p>
            <a:pPr algn="ctr"/>
            <a:r>
              <a:rPr lang="en-US" sz="3600" dirty="0">
                <a:solidFill>
                  <a:schemeClr val="bg1"/>
                </a:solidFill>
              </a:rPr>
              <a:t>15</a:t>
            </a:r>
            <a:endParaRPr lang="en-US" sz="2400" dirty="0">
              <a:solidFill>
                <a:schemeClr val="bg1"/>
              </a:solidFill>
            </a:endParaRPr>
          </a:p>
          <a:p>
            <a:pPr algn="ctr"/>
            <a:endParaRPr lang="en-US" sz="2400" dirty="0">
              <a:solidFill>
                <a:schemeClr val="bg1"/>
              </a:solidFill>
            </a:endParaRPr>
          </a:p>
        </p:txBody>
      </p:sp>
      <p:sp>
        <p:nvSpPr>
          <p:cNvPr id="3" name="Textfeld 2">
            <a:extLst>
              <a:ext uri="{FF2B5EF4-FFF2-40B4-BE49-F238E27FC236}">
                <a16:creationId xmlns:a16="http://schemas.microsoft.com/office/drawing/2014/main" id="{AEBAD41F-07DD-4D0A-89CD-537045832AD4}"/>
              </a:ext>
            </a:extLst>
          </p:cNvPr>
          <p:cNvSpPr txBox="1"/>
          <p:nvPr/>
        </p:nvSpPr>
        <p:spPr>
          <a:xfrm>
            <a:off x="375684" y="3813882"/>
            <a:ext cx="3487479" cy="646331"/>
          </a:xfrm>
          <a:prstGeom prst="rect">
            <a:avLst/>
          </a:prstGeom>
          <a:noFill/>
        </p:spPr>
        <p:txBody>
          <a:bodyPr wrap="square" rtlCol="0">
            <a:spAutoFit/>
          </a:bodyPr>
          <a:lstStyle/>
          <a:p>
            <a:pPr algn="ctr"/>
            <a:r>
              <a:rPr lang="en-US" sz="3600" dirty="0">
                <a:solidFill>
                  <a:schemeClr val="bg1"/>
                </a:solidFill>
              </a:rPr>
              <a:t>around 200</a:t>
            </a:r>
            <a:endParaRPr lang="en-US" sz="2400" dirty="0">
              <a:solidFill>
                <a:schemeClr val="bg1"/>
              </a:solidFill>
            </a:endParaRPr>
          </a:p>
        </p:txBody>
      </p:sp>
      <p:sp>
        <p:nvSpPr>
          <p:cNvPr id="7" name="Textfeld 6">
            <a:extLst>
              <a:ext uri="{FF2B5EF4-FFF2-40B4-BE49-F238E27FC236}">
                <a16:creationId xmlns:a16="http://schemas.microsoft.com/office/drawing/2014/main" id="{8BDBD175-C0A8-4A95-AB06-9E264A9099CB}"/>
              </a:ext>
            </a:extLst>
          </p:cNvPr>
          <p:cNvSpPr txBox="1"/>
          <p:nvPr/>
        </p:nvSpPr>
        <p:spPr>
          <a:xfrm>
            <a:off x="4051005" y="3813882"/>
            <a:ext cx="4206949" cy="1015663"/>
          </a:xfrm>
          <a:prstGeom prst="rect">
            <a:avLst/>
          </a:prstGeom>
          <a:noFill/>
        </p:spPr>
        <p:txBody>
          <a:bodyPr wrap="square" rtlCol="0">
            <a:spAutoFit/>
          </a:bodyPr>
          <a:lstStyle/>
          <a:p>
            <a:pPr algn="ctr"/>
            <a:r>
              <a:rPr lang="en-US" sz="3600" dirty="0">
                <a:solidFill>
                  <a:schemeClr val="bg1"/>
                </a:solidFill>
              </a:rPr>
              <a:t>1 000 073</a:t>
            </a:r>
            <a:endParaRPr lang="en-US" sz="2400" dirty="0">
              <a:solidFill>
                <a:schemeClr val="bg1"/>
              </a:solidFill>
            </a:endParaRPr>
          </a:p>
          <a:p>
            <a:pPr algn="ctr"/>
            <a:endParaRPr lang="en-US" sz="2400" dirty="0">
              <a:solidFill>
                <a:schemeClr val="bg1"/>
              </a:solidFill>
            </a:endParaRPr>
          </a:p>
        </p:txBody>
      </p:sp>
      <p:pic>
        <p:nvPicPr>
          <p:cNvPr id="4" name="Grafik 3">
            <a:extLst>
              <a:ext uri="{FF2B5EF4-FFF2-40B4-BE49-F238E27FC236}">
                <a16:creationId xmlns:a16="http://schemas.microsoft.com/office/drawing/2014/main" id="{08DD6D5F-712E-4825-8CFF-2351E2F8F8E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385" b="97077" l="2956" r="87849">
                        <a14:foregroundMark x1="16502" y1="64538" x2="16502" y2="64538"/>
                        <a14:foregroundMark x1="37028" y1="51538" x2="37028" y2="51538"/>
                        <a14:foregroundMark x1="43350" y1="61615" x2="43350" y2="61615"/>
                        <a14:foregroundMark x1="40148" y1="92231" x2="40148" y2="92231"/>
                        <a14:foregroundMark x1="15599" y1="90538" x2="15599" y2="90538"/>
                        <a14:foregroundMark x1="19622" y1="83385" x2="19622" y2="83385"/>
                        <a14:foregroundMark x1="7964" y1="26846" x2="7964" y2="26846"/>
                        <a14:foregroundMark x1="41215" y1="6538" x2="41215" y2="6538"/>
                        <a14:foregroundMark x1="44171" y1="8615" x2="44171" y2="13692"/>
                        <a14:foregroundMark x1="48604" y1="7308" x2="55255" y2="15923"/>
                        <a14:foregroundMark x1="50246" y1="3769" x2="46223" y2="3385"/>
                        <a14:foregroundMark x1="36371" y1="20077" x2="36371" y2="20077"/>
                        <a14:foregroundMark x1="38013" y1="25923" x2="38013" y2="25923"/>
                        <a14:foregroundMark x1="34565" y1="37769" x2="34565" y2="37769"/>
                        <a14:foregroundMark x1="42611" y1="41308" x2="42611" y2="41308"/>
                        <a14:foregroundMark x1="47373" y1="39462" x2="47373" y2="39462"/>
                        <a14:foregroundMark x1="53038" y1="37154" x2="53038" y2="37154"/>
                        <a14:foregroundMark x1="54023" y1="32846" x2="54023" y2="32846"/>
                        <a14:foregroundMark x1="54433" y1="29462" x2="54433" y2="29462"/>
                        <a14:foregroundMark x1="65025" y1="29462" x2="65025" y2="29462"/>
                        <a14:foregroundMark x1="75698" y1="32308" x2="75698" y2="32308"/>
                        <a14:foregroundMark x1="83087" y1="18769" x2="83087" y2="18769"/>
                        <a14:foregroundMark x1="75698" y1="17308" x2="75698" y2="17308"/>
                        <a14:foregroundMark x1="81856" y1="15000" x2="81856" y2="15000"/>
                        <a14:foregroundMark x1="84072" y1="14846" x2="84072" y2="14846"/>
                        <a14:foregroundMark x1="87110" y1="15615" x2="87110" y2="15615"/>
                        <a14:foregroundMark x1="87849" y1="18231" x2="87849" y2="18231"/>
                        <a14:foregroundMark x1="5090" y1="30385" x2="5090" y2="30385"/>
                        <a14:foregroundMark x1="2956" y1="28692" x2="2956" y2="28692"/>
                        <a14:foregroundMark x1="3284" y1="25538" x2="3284" y2="25538"/>
                        <a14:foregroundMark x1="29557" y1="41308" x2="29557" y2="41308"/>
                        <a14:foregroundMark x1="33169" y1="51077" x2="33169" y2="51077"/>
                        <a14:foregroundMark x1="9113" y1="92769" x2="9113" y2="92769"/>
                        <a14:foregroundMark x1="9113" y1="95538" x2="9113" y2="95538"/>
                        <a14:foregroundMark x1="10755" y1="97077" x2="10755" y2="97077"/>
                      </a14:backgroundRemoval>
                    </a14:imgEffect>
                  </a14:imgLayer>
                </a14:imgProps>
              </a:ext>
            </a:extLst>
          </a:blip>
          <a:srcRect r="8189" b="1086"/>
          <a:stretch/>
        </p:blipFill>
        <p:spPr>
          <a:xfrm>
            <a:off x="258725" y="132909"/>
            <a:ext cx="2866382" cy="3296091"/>
          </a:xfrm>
          <a:prstGeom prst="rect">
            <a:avLst/>
          </a:prstGeom>
        </p:spPr>
      </p:pic>
      <p:sp>
        <p:nvSpPr>
          <p:cNvPr id="14" name="Titel 1">
            <a:extLst>
              <a:ext uri="{FF2B5EF4-FFF2-40B4-BE49-F238E27FC236}">
                <a16:creationId xmlns:a16="http://schemas.microsoft.com/office/drawing/2014/main" id="{A9AC6AD8-DD61-4DA1-A37D-D7D51F4B7FE8}"/>
              </a:ext>
            </a:extLst>
          </p:cNvPr>
          <p:cNvSpPr txBox="1">
            <a:spLocks/>
          </p:cNvSpPr>
          <p:nvPr/>
        </p:nvSpPr>
        <p:spPr>
          <a:xfrm>
            <a:off x="3192447" y="576720"/>
            <a:ext cx="9466524" cy="751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How many bones are in your body?</a:t>
            </a:r>
            <a:endParaRPr lang="en-US" dirty="0"/>
          </a:p>
        </p:txBody>
      </p:sp>
    </p:spTree>
    <p:extLst>
      <p:ext uri="{BB962C8B-B14F-4D97-AF65-F5344CB8AC3E}">
        <p14:creationId xmlns:p14="http://schemas.microsoft.com/office/powerpoint/2010/main" val="100293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10F046D5-3F75-4659-BD12-086AEC6554BE}"/>
              </a:ext>
            </a:extLst>
          </p:cNvPr>
          <p:cNvSpPr/>
          <p:nvPr/>
        </p:nvSpPr>
        <p:spPr>
          <a:xfrm>
            <a:off x="258725" y="1520455"/>
            <a:ext cx="3792280" cy="5050465"/>
          </a:xfrm>
          <a:prstGeom prst="rect">
            <a:avLst/>
          </a:prstGeom>
          <a:solidFill>
            <a:srgbClr val="002060"/>
          </a:solidFill>
          <a:ln w="127000">
            <a:solidFill>
              <a:srgbClr val="18E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a:extLst>
              <a:ext uri="{FF2B5EF4-FFF2-40B4-BE49-F238E27FC236}">
                <a16:creationId xmlns:a16="http://schemas.microsoft.com/office/drawing/2014/main" id="{C480229A-2434-4034-A1BC-2D745017A8ED}"/>
              </a:ext>
            </a:extLst>
          </p:cNvPr>
          <p:cNvSpPr/>
          <p:nvPr/>
        </p:nvSpPr>
        <p:spPr>
          <a:xfrm>
            <a:off x="4199860" y="1520455"/>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3192447" y="576720"/>
            <a:ext cx="9466524" cy="751294"/>
          </a:xfrm>
        </p:spPr>
        <p:txBody>
          <a:bodyPr>
            <a:normAutofit/>
          </a:bodyPr>
          <a:lstStyle/>
          <a:p>
            <a:r>
              <a:rPr lang="en-US" dirty="0"/>
              <a:t>How many bones are in your body?</a:t>
            </a:r>
          </a:p>
        </p:txBody>
      </p:sp>
      <p:sp>
        <p:nvSpPr>
          <p:cNvPr id="6" name="Rechteck 5">
            <a:extLst>
              <a:ext uri="{FF2B5EF4-FFF2-40B4-BE49-F238E27FC236}">
                <a16:creationId xmlns:a16="http://schemas.microsoft.com/office/drawing/2014/main" id="{37B9E63A-D5F1-4C02-9601-47CBCF3D8B1D}"/>
              </a:ext>
            </a:extLst>
          </p:cNvPr>
          <p:cNvSpPr/>
          <p:nvPr/>
        </p:nvSpPr>
        <p:spPr>
          <a:xfrm>
            <a:off x="8140995"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4841F28-DBD9-4133-9C7C-ECB011AA75D5}"/>
              </a:ext>
            </a:extLst>
          </p:cNvPr>
          <p:cNvSpPr txBox="1"/>
          <p:nvPr/>
        </p:nvSpPr>
        <p:spPr>
          <a:xfrm>
            <a:off x="7992140" y="3813883"/>
            <a:ext cx="4206949" cy="1015663"/>
          </a:xfrm>
          <a:prstGeom prst="rect">
            <a:avLst/>
          </a:prstGeom>
          <a:noFill/>
        </p:spPr>
        <p:txBody>
          <a:bodyPr wrap="square" rtlCol="0">
            <a:spAutoFit/>
          </a:bodyPr>
          <a:lstStyle/>
          <a:p>
            <a:pPr algn="ctr"/>
            <a:r>
              <a:rPr lang="en-US" sz="3600" dirty="0">
                <a:solidFill>
                  <a:schemeClr val="bg1"/>
                </a:solidFill>
              </a:rPr>
              <a:t>15</a:t>
            </a:r>
            <a:endParaRPr lang="en-US" sz="2400" dirty="0">
              <a:solidFill>
                <a:schemeClr val="bg1"/>
              </a:solidFill>
            </a:endParaRPr>
          </a:p>
          <a:p>
            <a:pPr algn="ctr"/>
            <a:endParaRPr lang="en-US" sz="2400" dirty="0">
              <a:solidFill>
                <a:schemeClr val="bg1"/>
              </a:solidFill>
            </a:endParaRPr>
          </a:p>
        </p:txBody>
      </p:sp>
      <p:sp>
        <p:nvSpPr>
          <p:cNvPr id="7" name="Textfeld 6">
            <a:extLst>
              <a:ext uri="{FF2B5EF4-FFF2-40B4-BE49-F238E27FC236}">
                <a16:creationId xmlns:a16="http://schemas.microsoft.com/office/drawing/2014/main" id="{8BDBD175-C0A8-4A95-AB06-9E264A9099CB}"/>
              </a:ext>
            </a:extLst>
          </p:cNvPr>
          <p:cNvSpPr txBox="1"/>
          <p:nvPr/>
        </p:nvSpPr>
        <p:spPr>
          <a:xfrm>
            <a:off x="4051005" y="3813882"/>
            <a:ext cx="4206949" cy="1015663"/>
          </a:xfrm>
          <a:prstGeom prst="rect">
            <a:avLst/>
          </a:prstGeom>
          <a:noFill/>
        </p:spPr>
        <p:txBody>
          <a:bodyPr wrap="square" rtlCol="0">
            <a:spAutoFit/>
          </a:bodyPr>
          <a:lstStyle/>
          <a:p>
            <a:pPr algn="ctr"/>
            <a:r>
              <a:rPr lang="en-US" sz="3600" dirty="0">
                <a:solidFill>
                  <a:schemeClr val="bg1"/>
                </a:solidFill>
              </a:rPr>
              <a:t>1 000 073</a:t>
            </a:r>
            <a:endParaRPr lang="en-US" sz="2400" dirty="0">
              <a:solidFill>
                <a:schemeClr val="bg1"/>
              </a:solidFill>
            </a:endParaRPr>
          </a:p>
          <a:p>
            <a:pPr algn="ctr"/>
            <a:endParaRPr lang="en-US" sz="2400" dirty="0">
              <a:solidFill>
                <a:schemeClr val="bg1"/>
              </a:solidFill>
            </a:endParaRPr>
          </a:p>
        </p:txBody>
      </p:sp>
      <p:pic>
        <p:nvPicPr>
          <p:cNvPr id="4" name="Grafik 3">
            <a:extLst>
              <a:ext uri="{FF2B5EF4-FFF2-40B4-BE49-F238E27FC236}">
                <a16:creationId xmlns:a16="http://schemas.microsoft.com/office/drawing/2014/main" id="{08DD6D5F-712E-4825-8CFF-2351E2F8F8E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385" b="97077" l="2956" r="87849">
                        <a14:foregroundMark x1="16502" y1="64538" x2="16502" y2="64538"/>
                        <a14:foregroundMark x1="37028" y1="51538" x2="37028" y2="51538"/>
                        <a14:foregroundMark x1="43350" y1="61615" x2="43350" y2="61615"/>
                        <a14:foregroundMark x1="40148" y1="92231" x2="40148" y2="92231"/>
                        <a14:foregroundMark x1="15599" y1="90538" x2="15599" y2="90538"/>
                        <a14:foregroundMark x1="19622" y1="83385" x2="19622" y2="83385"/>
                        <a14:foregroundMark x1="7964" y1="26846" x2="7964" y2="26846"/>
                        <a14:foregroundMark x1="41215" y1="6538" x2="41215" y2="6538"/>
                        <a14:foregroundMark x1="44171" y1="8615" x2="44171" y2="13692"/>
                        <a14:foregroundMark x1="48604" y1="7308" x2="55255" y2="15923"/>
                        <a14:foregroundMark x1="50246" y1="3769" x2="46223" y2="3385"/>
                        <a14:foregroundMark x1="36371" y1="20077" x2="36371" y2="20077"/>
                        <a14:foregroundMark x1="38013" y1="25923" x2="38013" y2="25923"/>
                        <a14:foregroundMark x1="34565" y1="37769" x2="34565" y2="37769"/>
                        <a14:foregroundMark x1="42611" y1="41308" x2="42611" y2="41308"/>
                        <a14:foregroundMark x1="47373" y1="39462" x2="47373" y2="39462"/>
                        <a14:foregroundMark x1="53038" y1="37154" x2="53038" y2="37154"/>
                        <a14:foregroundMark x1="54023" y1="32846" x2="54023" y2="32846"/>
                        <a14:foregroundMark x1="54433" y1="29462" x2="54433" y2="29462"/>
                        <a14:foregroundMark x1="65025" y1="29462" x2="65025" y2="29462"/>
                        <a14:foregroundMark x1="75698" y1="32308" x2="75698" y2="32308"/>
                        <a14:foregroundMark x1="83087" y1="18769" x2="83087" y2="18769"/>
                        <a14:foregroundMark x1="75698" y1="17308" x2="75698" y2="17308"/>
                        <a14:foregroundMark x1="81856" y1="15000" x2="81856" y2="15000"/>
                        <a14:foregroundMark x1="84072" y1="14846" x2="84072" y2="14846"/>
                        <a14:foregroundMark x1="87110" y1="15615" x2="87110" y2="15615"/>
                        <a14:foregroundMark x1="87849" y1="18231" x2="87849" y2="18231"/>
                        <a14:foregroundMark x1="5090" y1="30385" x2="5090" y2="30385"/>
                        <a14:foregroundMark x1="2956" y1="28692" x2="2956" y2="28692"/>
                        <a14:foregroundMark x1="3284" y1="25538" x2="3284" y2="25538"/>
                        <a14:foregroundMark x1="29557" y1="41308" x2="29557" y2="41308"/>
                        <a14:foregroundMark x1="33169" y1="51077" x2="33169" y2="51077"/>
                        <a14:foregroundMark x1="9113" y1="92769" x2="9113" y2="92769"/>
                        <a14:foregroundMark x1="9113" y1="95538" x2="9113" y2="95538"/>
                        <a14:foregroundMark x1="10755" y1="97077" x2="10755" y2="97077"/>
                      </a14:backgroundRemoval>
                    </a14:imgEffect>
                  </a14:imgLayer>
                </a14:imgProps>
              </a:ext>
            </a:extLst>
          </a:blip>
          <a:srcRect r="8189" b="1086"/>
          <a:stretch/>
        </p:blipFill>
        <p:spPr>
          <a:xfrm>
            <a:off x="258725" y="132909"/>
            <a:ext cx="2866382" cy="3296091"/>
          </a:xfrm>
          <a:prstGeom prst="rect">
            <a:avLst/>
          </a:prstGeom>
        </p:spPr>
      </p:pic>
      <p:sp>
        <p:nvSpPr>
          <p:cNvPr id="3" name="Textfeld 2">
            <a:extLst>
              <a:ext uri="{FF2B5EF4-FFF2-40B4-BE49-F238E27FC236}">
                <a16:creationId xmlns:a16="http://schemas.microsoft.com/office/drawing/2014/main" id="{AEBAD41F-07DD-4D0A-89CD-537045832AD4}"/>
              </a:ext>
            </a:extLst>
          </p:cNvPr>
          <p:cNvSpPr txBox="1"/>
          <p:nvPr/>
        </p:nvSpPr>
        <p:spPr>
          <a:xfrm>
            <a:off x="375684" y="3813882"/>
            <a:ext cx="3487479" cy="1508105"/>
          </a:xfrm>
          <a:prstGeom prst="rect">
            <a:avLst/>
          </a:prstGeom>
          <a:noFill/>
        </p:spPr>
        <p:txBody>
          <a:bodyPr wrap="square" rtlCol="0">
            <a:spAutoFit/>
          </a:bodyPr>
          <a:lstStyle/>
          <a:p>
            <a:pPr algn="ctr"/>
            <a:r>
              <a:rPr lang="en-US" sz="3600" dirty="0">
                <a:solidFill>
                  <a:schemeClr val="bg1"/>
                </a:solidFill>
              </a:rPr>
              <a:t>around 200 </a:t>
            </a:r>
          </a:p>
          <a:p>
            <a:pPr algn="ctr"/>
            <a:r>
              <a:rPr lang="en-US" sz="2800" dirty="0">
                <a:solidFill>
                  <a:schemeClr val="bg1"/>
                </a:solidFill>
              </a:rPr>
              <a:t>(it changes when you grow up)</a:t>
            </a:r>
            <a:endParaRPr lang="en-US" sz="2400" dirty="0">
              <a:solidFill>
                <a:schemeClr val="bg1"/>
              </a:solidFill>
            </a:endParaRPr>
          </a:p>
        </p:txBody>
      </p:sp>
    </p:spTree>
    <p:extLst>
      <p:ext uri="{BB962C8B-B14F-4D97-AF65-F5344CB8AC3E}">
        <p14:creationId xmlns:p14="http://schemas.microsoft.com/office/powerpoint/2010/main" val="78311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C480229A-2434-4034-A1BC-2D745017A8ED}"/>
              </a:ext>
            </a:extLst>
          </p:cNvPr>
          <p:cNvSpPr/>
          <p:nvPr/>
        </p:nvSpPr>
        <p:spPr>
          <a:xfrm>
            <a:off x="4199860" y="2307265"/>
            <a:ext cx="3792280" cy="426365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a:extLst>
              <a:ext uri="{FF2B5EF4-FFF2-40B4-BE49-F238E27FC236}">
                <a16:creationId xmlns:a16="http://schemas.microsoft.com/office/drawing/2014/main" id="{41429128-1374-4060-805E-FB1F8FB809A6}"/>
              </a:ext>
            </a:extLst>
          </p:cNvPr>
          <p:cNvSpPr/>
          <p:nvPr/>
        </p:nvSpPr>
        <p:spPr>
          <a:xfrm>
            <a:off x="258725" y="2307265"/>
            <a:ext cx="3792280" cy="4263655"/>
          </a:xfrm>
          <a:prstGeom prst="rect">
            <a:avLst/>
          </a:prstGeom>
          <a:solidFill>
            <a:srgbClr val="00206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hteck 5">
            <a:extLst>
              <a:ext uri="{FF2B5EF4-FFF2-40B4-BE49-F238E27FC236}">
                <a16:creationId xmlns:a16="http://schemas.microsoft.com/office/drawing/2014/main" id="{37B9E63A-D5F1-4C02-9601-47CBCF3D8B1D}"/>
              </a:ext>
            </a:extLst>
          </p:cNvPr>
          <p:cNvSpPr/>
          <p:nvPr/>
        </p:nvSpPr>
        <p:spPr>
          <a:xfrm>
            <a:off x="8140995" y="2307265"/>
            <a:ext cx="3792280" cy="4263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4841F28-DBD9-4133-9C7C-ECB011AA75D5}"/>
              </a:ext>
            </a:extLst>
          </p:cNvPr>
          <p:cNvSpPr txBox="1"/>
          <p:nvPr/>
        </p:nvSpPr>
        <p:spPr>
          <a:xfrm>
            <a:off x="8140995" y="4244768"/>
            <a:ext cx="4206949" cy="1015663"/>
          </a:xfrm>
          <a:prstGeom prst="rect">
            <a:avLst/>
          </a:prstGeom>
          <a:noFill/>
        </p:spPr>
        <p:txBody>
          <a:bodyPr wrap="square" rtlCol="0">
            <a:spAutoFit/>
          </a:bodyPr>
          <a:lstStyle/>
          <a:p>
            <a:pPr algn="ctr"/>
            <a:r>
              <a:rPr lang="en-US" sz="3600" dirty="0">
                <a:solidFill>
                  <a:schemeClr val="bg1"/>
                </a:solidFill>
              </a:rPr>
              <a:t>50 centimeter</a:t>
            </a:r>
            <a:endParaRPr lang="en-US" sz="2400" dirty="0">
              <a:solidFill>
                <a:schemeClr val="bg1"/>
              </a:solidFill>
            </a:endParaRPr>
          </a:p>
          <a:p>
            <a:pPr algn="ctr"/>
            <a:endParaRPr lang="en-US" sz="2400" dirty="0">
              <a:solidFill>
                <a:schemeClr val="bg1"/>
              </a:solidFill>
            </a:endParaRPr>
          </a:p>
        </p:txBody>
      </p:sp>
      <p:sp>
        <p:nvSpPr>
          <p:cNvPr id="3" name="Textfeld 2">
            <a:extLst>
              <a:ext uri="{FF2B5EF4-FFF2-40B4-BE49-F238E27FC236}">
                <a16:creationId xmlns:a16="http://schemas.microsoft.com/office/drawing/2014/main" id="{AEBAD41F-07DD-4D0A-89CD-537045832AD4}"/>
              </a:ext>
            </a:extLst>
          </p:cNvPr>
          <p:cNvSpPr txBox="1"/>
          <p:nvPr/>
        </p:nvSpPr>
        <p:spPr>
          <a:xfrm>
            <a:off x="322522" y="3792761"/>
            <a:ext cx="3487479" cy="1200329"/>
          </a:xfrm>
          <a:prstGeom prst="rect">
            <a:avLst/>
          </a:prstGeom>
          <a:noFill/>
        </p:spPr>
        <p:txBody>
          <a:bodyPr wrap="square" rtlCol="0">
            <a:spAutoFit/>
          </a:bodyPr>
          <a:lstStyle/>
          <a:p>
            <a:pPr algn="ctr"/>
            <a:r>
              <a:rPr lang="en-US" sz="3600" dirty="0">
                <a:solidFill>
                  <a:schemeClr val="bg1"/>
                </a:solidFill>
              </a:rPr>
              <a:t>longer than to the sun and back</a:t>
            </a:r>
            <a:endParaRPr lang="en-US" sz="2400" dirty="0">
              <a:solidFill>
                <a:schemeClr val="bg1"/>
              </a:solidFill>
            </a:endParaRPr>
          </a:p>
        </p:txBody>
      </p:sp>
      <p:sp>
        <p:nvSpPr>
          <p:cNvPr id="7" name="Textfeld 6">
            <a:extLst>
              <a:ext uri="{FF2B5EF4-FFF2-40B4-BE49-F238E27FC236}">
                <a16:creationId xmlns:a16="http://schemas.microsoft.com/office/drawing/2014/main" id="{8BDBD175-C0A8-4A95-AB06-9E264A9099CB}"/>
              </a:ext>
            </a:extLst>
          </p:cNvPr>
          <p:cNvSpPr txBox="1"/>
          <p:nvPr/>
        </p:nvSpPr>
        <p:spPr>
          <a:xfrm>
            <a:off x="4051005" y="3813882"/>
            <a:ext cx="4206949" cy="1877437"/>
          </a:xfrm>
          <a:prstGeom prst="rect">
            <a:avLst/>
          </a:prstGeom>
          <a:noFill/>
        </p:spPr>
        <p:txBody>
          <a:bodyPr wrap="square" rtlCol="0">
            <a:spAutoFit/>
          </a:bodyPr>
          <a:lstStyle/>
          <a:p>
            <a:pPr algn="ctr"/>
            <a:r>
              <a:rPr lang="en-US" sz="3600" dirty="0">
                <a:solidFill>
                  <a:schemeClr val="bg1"/>
                </a:solidFill>
              </a:rPr>
              <a:t>200 km</a:t>
            </a:r>
          </a:p>
          <a:p>
            <a:pPr algn="ctr"/>
            <a:r>
              <a:rPr lang="en-US" sz="2800" dirty="0">
                <a:solidFill>
                  <a:schemeClr val="bg1"/>
                </a:solidFill>
              </a:rPr>
              <a:t>(distance from Groningen to Limburg)</a:t>
            </a:r>
            <a:endParaRPr lang="en-US" dirty="0">
              <a:solidFill>
                <a:schemeClr val="bg1"/>
              </a:solidFill>
            </a:endParaRPr>
          </a:p>
          <a:p>
            <a:pPr algn="ctr"/>
            <a:endParaRPr lang="en-US" sz="2400" dirty="0">
              <a:solidFill>
                <a:schemeClr val="bg1"/>
              </a:solidFill>
            </a:endParaRPr>
          </a:p>
        </p:txBody>
      </p:sp>
      <p:sp>
        <p:nvSpPr>
          <p:cNvPr id="14" name="Titel 1">
            <a:extLst>
              <a:ext uri="{FF2B5EF4-FFF2-40B4-BE49-F238E27FC236}">
                <a16:creationId xmlns:a16="http://schemas.microsoft.com/office/drawing/2014/main" id="{A9AC6AD8-DD61-4DA1-A37D-D7D51F4B7FE8}"/>
              </a:ext>
            </a:extLst>
          </p:cNvPr>
          <p:cNvSpPr txBox="1">
            <a:spLocks/>
          </p:cNvSpPr>
          <p:nvPr/>
        </p:nvSpPr>
        <p:spPr>
          <a:xfrm>
            <a:off x="959611" y="-952"/>
            <a:ext cx="8407674" cy="2504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DNA is packed tightly together in all cells of your body and keeps all your biological information. </a:t>
            </a:r>
          </a:p>
          <a:p>
            <a:r>
              <a:rPr lang="en-US" sz="4000" dirty="0"/>
              <a:t>If you would stretch out all DNA, </a:t>
            </a:r>
          </a:p>
          <a:p>
            <a:r>
              <a:rPr lang="en-US" sz="4000" dirty="0"/>
              <a:t>how long would it be?</a:t>
            </a:r>
          </a:p>
        </p:txBody>
      </p:sp>
      <p:pic>
        <p:nvPicPr>
          <p:cNvPr id="10" name="Grafik 9">
            <a:extLst>
              <a:ext uri="{FF2B5EF4-FFF2-40B4-BE49-F238E27FC236}">
                <a16:creationId xmlns:a16="http://schemas.microsoft.com/office/drawing/2014/main" id="{4456DBB7-0787-4D0E-B9FC-2EEBA7E1F7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500" b="96125" l="1750" r="96625">
                        <a14:foregroundMark x1="7125" y1="70125" x2="7125" y2="70125"/>
                        <a14:foregroundMark x1="1750" y1="74125" x2="6750" y2="72375"/>
                        <a14:foregroundMark x1="28125" y1="96125" x2="30750" y2="93750"/>
                        <a14:foregroundMark x1="72875" y1="3625" x2="69375" y2="9500"/>
                        <a14:foregroundMark x1="96625" y1="28000" x2="89125" y2="29875"/>
                      </a14:backgroundRemoval>
                    </a14:imgEffect>
                  </a14:imgLayer>
                </a14:imgProps>
              </a:ext>
            </a:extLst>
          </a:blip>
          <a:stretch>
            <a:fillRect/>
          </a:stretch>
        </p:blipFill>
        <p:spPr>
          <a:xfrm rot="432976">
            <a:off x="7023975" y="47300"/>
            <a:ext cx="3537301" cy="3537301"/>
          </a:xfrm>
          <a:prstGeom prst="rect">
            <a:avLst/>
          </a:prstGeom>
        </p:spPr>
      </p:pic>
    </p:spTree>
    <p:extLst>
      <p:ext uri="{BB962C8B-B14F-4D97-AF65-F5344CB8AC3E}">
        <p14:creationId xmlns:p14="http://schemas.microsoft.com/office/powerpoint/2010/main" val="4291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C480229A-2434-4034-A1BC-2D745017A8ED}"/>
              </a:ext>
            </a:extLst>
          </p:cNvPr>
          <p:cNvSpPr/>
          <p:nvPr/>
        </p:nvSpPr>
        <p:spPr>
          <a:xfrm>
            <a:off x="4199860" y="2307265"/>
            <a:ext cx="3792280" cy="426365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a:extLst>
              <a:ext uri="{FF2B5EF4-FFF2-40B4-BE49-F238E27FC236}">
                <a16:creationId xmlns:a16="http://schemas.microsoft.com/office/drawing/2014/main" id="{41429128-1374-4060-805E-FB1F8FB809A6}"/>
              </a:ext>
            </a:extLst>
          </p:cNvPr>
          <p:cNvSpPr/>
          <p:nvPr/>
        </p:nvSpPr>
        <p:spPr>
          <a:xfrm>
            <a:off x="258725" y="2307265"/>
            <a:ext cx="3792280" cy="4263655"/>
          </a:xfrm>
          <a:prstGeom prst="rect">
            <a:avLst/>
          </a:prstGeom>
          <a:solidFill>
            <a:srgbClr val="002060"/>
          </a:solidFill>
          <a:ln w="127000">
            <a:solidFill>
              <a:srgbClr val="18E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hteck 5">
            <a:extLst>
              <a:ext uri="{FF2B5EF4-FFF2-40B4-BE49-F238E27FC236}">
                <a16:creationId xmlns:a16="http://schemas.microsoft.com/office/drawing/2014/main" id="{37B9E63A-D5F1-4C02-9601-47CBCF3D8B1D}"/>
              </a:ext>
            </a:extLst>
          </p:cNvPr>
          <p:cNvSpPr/>
          <p:nvPr/>
        </p:nvSpPr>
        <p:spPr>
          <a:xfrm>
            <a:off x="8140995" y="2307265"/>
            <a:ext cx="3792280" cy="4263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4841F28-DBD9-4133-9C7C-ECB011AA75D5}"/>
              </a:ext>
            </a:extLst>
          </p:cNvPr>
          <p:cNvSpPr txBox="1"/>
          <p:nvPr/>
        </p:nvSpPr>
        <p:spPr>
          <a:xfrm>
            <a:off x="8140995" y="4244768"/>
            <a:ext cx="4206949" cy="1015663"/>
          </a:xfrm>
          <a:prstGeom prst="rect">
            <a:avLst/>
          </a:prstGeom>
          <a:noFill/>
        </p:spPr>
        <p:txBody>
          <a:bodyPr wrap="square" rtlCol="0">
            <a:spAutoFit/>
          </a:bodyPr>
          <a:lstStyle/>
          <a:p>
            <a:pPr algn="ctr"/>
            <a:r>
              <a:rPr lang="en-US" sz="3600" dirty="0">
                <a:solidFill>
                  <a:schemeClr val="bg1"/>
                </a:solidFill>
              </a:rPr>
              <a:t>50 centimeter</a:t>
            </a:r>
            <a:endParaRPr lang="en-US" sz="2400" dirty="0">
              <a:solidFill>
                <a:schemeClr val="bg1"/>
              </a:solidFill>
            </a:endParaRPr>
          </a:p>
          <a:p>
            <a:pPr algn="ctr"/>
            <a:endParaRPr lang="en-US" sz="2400" dirty="0">
              <a:solidFill>
                <a:schemeClr val="bg1"/>
              </a:solidFill>
            </a:endParaRPr>
          </a:p>
        </p:txBody>
      </p:sp>
      <p:sp>
        <p:nvSpPr>
          <p:cNvPr id="3" name="Textfeld 2">
            <a:extLst>
              <a:ext uri="{FF2B5EF4-FFF2-40B4-BE49-F238E27FC236}">
                <a16:creationId xmlns:a16="http://schemas.microsoft.com/office/drawing/2014/main" id="{AEBAD41F-07DD-4D0A-89CD-537045832AD4}"/>
              </a:ext>
            </a:extLst>
          </p:cNvPr>
          <p:cNvSpPr txBox="1"/>
          <p:nvPr/>
        </p:nvSpPr>
        <p:spPr>
          <a:xfrm>
            <a:off x="322522" y="3792761"/>
            <a:ext cx="3487479" cy="1200329"/>
          </a:xfrm>
          <a:prstGeom prst="rect">
            <a:avLst/>
          </a:prstGeom>
          <a:noFill/>
        </p:spPr>
        <p:txBody>
          <a:bodyPr wrap="square" rtlCol="0">
            <a:spAutoFit/>
          </a:bodyPr>
          <a:lstStyle/>
          <a:p>
            <a:pPr algn="ctr"/>
            <a:r>
              <a:rPr lang="en-US" sz="3600" dirty="0">
                <a:solidFill>
                  <a:schemeClr val="bg1"/>
                </a:solidFill>
              </a:rPr>
              <a:t>longer than to the sun and back</a:t>
            </a:r>
            <a:endParaRPr lang="en-US" sz="2400" dirty="0">
              <a:solidFill>
                <a:schemeClr val="bg1"/>
              </a:solidFill>
            </a:endParaRPr>
          </a:p>
        </p:txBody>
      </p:sp>
      <p:sp>
        <p:nvSpPr>
          <p:cNvPr id="7" name="Textfeld 6">
            <a:extLst>
              <a:ext uri="{FF2B5EF4-FFF2-40B4-BE49-F238E27FC236}">
                <a16:creationId xmlns:a16="http://schemas.microsoft.com/office/drawing/2014/main" id="{8BDBD175-C0A8-4A95-AB06-9E264A9099CB}"/>
              </a:ext>
            </a:extLst>
          </p:cNvPr>
          <p:cNvSpPr txBox="1"/>
          <p:nvPr/>
        </p:nvSpPr>
        <p:spPr>
          <a:xfrm>
            <a:off x="4051005" y="3813882"/>
            <a:ext cx="4206949" cy="1877437"/>
          </a:xfrm>
          <a:prstGeom prst="rect">
            <a:avLst/>
          </a:prstGeom>
          <a:noFill/>
        </p:spPr>
        <p:txBody>
          <a:bodyPr wrap="square" rtlCol="0">
            <a:spAutoFit/>
          </a:bodyPr>
          <a:lstStyle/>
          <a:p>
            <a:pPr algn="ctr"/>
            <a:r>
              <a:rPr lang="en-US" sz="3600" dirty="0">
                <a:solidFill>
                  <a:schemeClr val="bg1"/>
                </a:solidFill>
              </a:rPr>
              <a:t>200 km</a:t>
            </a:r>
          </a:p>
          <a:p>
            <a:pPr algn="ctr"/>
            <a:r>
              <a:rPr lang="en-US" sz="2800" dirty="0">
                <a:solidFill>
                  <a:schemeClr val="bg1"/>
                </a:solidFill>
              </a:rPr>
              <a:t>(distance from Groningen to Limburg)</a:t>
            </a:r>
            <a:endParaRPr lang="en-US" dirty="0">
              <a:solidFill>
                <a:schemeClr val="bg1"/>
              </a:solidFill>
            </a:endParaRPr>
          </a:p>
          <a:p>
            <a:pPr algn="ctr"/>
            <a:endParaRPr lang="en-US" sz="2400" dirty="0">
              <a:solidFill>
                <a:schemeClr val="bg1"/>
              </a:solidFill>
            </a:endParaRPr>
          </a:p>
        </p:txBody>
      </p:sp>
      <p:sp>
        <p:nvSpPr>
          <p:cNvPr id="14" name="Titel 1">
            <a:extLst>
              <a:ext uri="{FF2B5EF4-FFF2-40B4-BE49-F238E27FC236}">
                <a16:creationId xmlns:a16="http://schemas.microsoft.com/office/drawing/2014/main" id="{A9AC6AD8-DD61-4DA1-A37D-D7D51F4B7FE8}"/>
              </a:ext>
            </a:extLst>
          </p:cNvPr>
          <p:cNvSpPr txBox="1">
            <a:spLocks/>
          </p:cNvSpPr>
          <p:nvPr/>
        </p:nvSpPr>
        <p:spPr>
          <a:xfrm>
            <a:off x="959611" y="-952"/>
            <a:ext cx="8407674" cy="2504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DNA is packed tightly together in all cells of your body and keeps all your biological information. </a:t>
            </a:r>
          </a:p>
          <a:p>
            <a:r>
              <a:rPr lang="en-US" sz="4000" dirty="0"/>
              <a:t>If you would stretch out all DNA, </a:t>
            </a:r>
          </a:p>
          <a:p>
            <a:r>
              <a:rPr lang="en-US" sz="4000" dirty="0"/>
              <a:t>how long would it be?</a:t>
            </a:r>
          </a:p>
        </p:txBody>
      </p:sp>
      <p:pic>
        <p:nvPicPr>
          <p:cNvPr id="10" name="Grafik 9">
            <a:extLst>
              <a:ext uri="{FF2B5EF4-FFF2-40B4-BE49-F238E27FC236}">
                <a16:creationId xmlns:a16="http://schemas.microsoft.com/office/drawing/2014/main" id="{4456DBB7-0787-4D0E-B9FC-2EEBA7E1F7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500" b="96125" l="1750" r="96625">
                        <a14:foregroundMark x1="7125" y1="70125" x2="7125" y2="70125"/>
                        <a14:foregroundMark x1="1750" y1="74125" x2="6750" y2="72375"/>
                        <a14:foregroundMark x1="28125" y1="96125" x2="30750" y2="93750"/>
                        <a14:foregroundMark x1="72875" y1="3625" x2="69375" y2="9500"/>
                        <a14:foregroundMark x1="96625" y1="28000" x2="89125" y2="29875"/>
                      </a14:backgroundRemoval>
                    </a14:imgEffect>
                  </a14:imgLayer>
                </a14:imgProps>
              </a:ext>
            </a:extLst>
          </a:blip>
          <a:stretch>
            <a:fillRect/>
          </a:stretch>
        </p:blipFill>
        <p:spPr>
          <a:xfrm rot="432976">
            <a:off x="7023975" y="47300"/>
            <a:ext cx="3537301" cy="3537301"/>
          </a:xfrm>
          <a:prstGeom prst="rect">
            <a:avLst/>
          </a:prstGeom>
        </p:spPr>
      </p:pic>
    </p:spTree>
    <p:extLst>
      <p:ext uri="{BB962C8B-B14F-4D97-AF65-F5344CB8AC3E}">
        <p14:creationId xmlns:p14="http://schemas.microsoft.com/office/powerpoint/2010/main" val="318527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196923" y="682723"/>
            <a:ext cx="11798153" cy="751294"/>
          </a:xfrm>
        </p:spPr>
        <p:txBody>
          <a:bodyPr>
            <a:normAutofit fontScale="90000"/>
          </a:bodyPr>
          <a:lstStyle/>
          <a:p>
            <a:pPr algn="ctr"/>
            <a:r>
              <a:rPr lang="en-US" dirty="0"/>
              <a:t>It is possible to discover some diseases by looking at the DNA of somebody (biological information in your cells).</a:t>
            </a:r>
          </a:p>
        </p:txBody>
      </p:sp>
      <p:sp>
        <p:nvSpPr>
          <p:cNvPr id="4" name="Rechteck 3">
            <a:extLst>
              <a:ext uri="{FF2B5EF4-FFF2-40B4-BE49-F238E27FC236}">
                <a16:creationId xmlns:a16="http://schemas.microsoft.com/office/drawing/2014/main" id="{B5AB258E-7659-42CC-A9C6-8784BD02E321}"/>
              </a:ext>
            </a:extLst>
          </p:cNvPr>
          <p:cNvSpPr/>
          <p:nvPr/>
        </p:nvSpPr>
        <p:spPr>
          <a:xfrm>
            <a:off x="2002464" y="1940440"/>
            <a:ext cx="3792280" cy="42104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6397257" y="1940441"/>
            <a:ext cx="3792280" cy="42104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a:extLst>
              <a:ext uri="{FF2B5EF4-FFF2-40B4-BE49-F238E27FC236}">
                <a16:creationId xmlns:a16="http://schemas.microsoft.com/office/drawing/2014/main" id="{03DE8279-1258-4081-8525-737D3ADDEEAD}"/>
              </a:ext>
            </a:extLst>
          </p:cNvPr>
          <p:cNvSpPr txBox="1"/>
          <p:nvPr/>
        </p:nvSpPr>
        <p:spPr>
          <a:xfrm>
            <a:off x="6549657" y="3722519"/>
            <a:ext cx="3487479" cy="646331"/>
          </a:xfrm>
          <a:prstGeom prst="rect">
            <a:avLst/>
          </a:prstGeom>
          <a:noFill/>
        </p:spPr>
        <p:txBody>
          <a:bodyPr wrap="square" rtlCol="0">
            <a:spAutoFit/>
          </a:bodyPr>
          <a:lstStyle/>
          <a:p>
            <a:pPr algn="ctr"/>
            <a:r>
              <a:rPr lang="en-US" sz="3600" dirty="0">
                <a:solidFill>
                  <a:schemeClr val="bg1"/>
                </a:solidFill>
              </a:rPr>
              <a:t>FALSE</a:t>
            </a:r>
            <a:endParaRPr lang="en-US" sz="2400" dirty="0">
              <a:solidFill>
                <a:schemeClr val="bg1"/>
              </a:solidFill>
            </a:endParaRPr>
          </a:p>
        </p:txBody>
      </p:sp>
      <p:sp>
        <p:nvSpPr>
          <p:cNvPr id="10" name="Textfeld 9">
            <a:extLst>
              <a:ext uri="{FF2B5EF4-FFF2-40B4-BE49-F238E27FC236}">
                <a16:creationId xmlns:a16="http://schemas.microsoft.com/office/drawing/2014/main" id="{6146D1E2-52B0-4288-80A3-9B8C062ECD0A}"/>
              </a:ext>
            </a:extLst>
          </p:cNvPr>
          <p:cNvSpPr txBox="1"/>
          <p:nvPr/>
        </p:nvSpPr>
        <p:spPr>
          <a:xfrm>
            <a:off x="2154864" y="3722519"/>
            <a:ext cx="3487479" cy="646331"/>
          </a:xfrm>
          <a:prstGeom prst="rect">
            <a:avLst/>
          </a:prstGeom>
          <a:noFill/>
        </p:spPr>
        <p:txBody>
          <a:bodyPr wrap="square" rtlCol="0">
            <a:spAutoFit/>
          </a:bodyPr>
          <a:lstStyle/>
          <a:p>
            <a:pPr algn="ctr"/>
            <a:r>
              <a:rPr lang="en-US" sz="3600" dirty="0">
                <a:solidFill>
                  <a:schemeClr val="bg1"/>
                </a:solidFill>
              </a:rPr>
              <a:t>TRUE</a:t>
            </a:r>
            <a:endParaRPr lang="en-US" sz="2400" dirty="0">
              <a:solidFill>
                <a:schemeClr val="bg1"/>
              </a:solidFill>
            </a:endParaRPr>
          </a:p>
        </p:txBody>
      </p:sp>
      <p:pic>
        <p:nvPicPr>
          <p:cNvPr id="11" name="Grafik 10">
            <a:extLst>
              <a:ext uri="{FF2B5EF4-FFF2-40B4-BE49-F238E27FC236}">
                <a16:creationId xmlns:a16="http://schemas.microsoft.com/office/drawing/2014/main" id="{E78BF8C3-7728-4546-BDB5-6A4785995CD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500" b="96125" l="1750" r="96625">
                        <a14:foregroundMark x1="7125" y1="70125" x2="7125" y2="70125"/>
                        <a14:foregroundMark x1="1750" y1="74125" x2="6750" y2="72375"/>
                        <a14:foregroundMark x1="28125" y1="96125" x2="30750" y2="93750"/>
                        <a14:foregroundMark x1="72875" y1="3625" x2="69375" y2="9500"/>
                        <a14:foregroundMark x1="96625" y1="28000" x2="89125" y2="29875"/>
                      </a14:backgroundRemoval>
                    </a14:imgEffect>
                  </a14:imgLayer>
                </a14:imgProps>
              </a:ext>
            </a:extLst>
          </a:blip>
          <a:stretch>
            <a:fillRect/>
          </a:stretch>
        </p:blipFill>
        <p:spPr>
          <a:xfrm>
            <a:off x="1246669" y="1537529"/>
            <a:ext cx="2184990" cy="2184990"/>
          </a:xfrm>
          <a:prstGeom prst="rect">
            <a:avLst/>
          </a:prstGeom>
        </p:spPr>
      </p:pic>
    </p:spTree>
    <p:extLst>
      <p:ext uri="{BB962C8B-B14F-4D97-AF65-F5344CB8AC3E}">
        <p14:creationId xmlns:p14="http://schemas.microsoft.com/office/powerpoint/2010/main" val="357045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870097" y="707068"/>
            <a:ext cx="10761922" cy="751294"/>
          </a:xfrm>
        </p:spPr>
        <p:txBody>
          <a:bodyPr>
            <a:normAutofit fontScale="90000"/>
          </a:bodyPr>
          <a:lstStyle/>
          <a:p>
            <a:pPr algn="ctr"/>
            <a:r>
              <a:rPr lang="en-US" dirty="0"/>
              <a:t>It is possible to discover some diseases by looking at the in DNA (biological information in your cells).</a:t>
            </a:r>
          </a:p>
        </p:txBody>
      </p:sp>
      <p:sp>
        <p:nvSpPr>
          <p:cNvPr id="4" name="Rechteck 3">
            <a:extLst>
              <a:ext uri="{FF2B5EF4-FFF2-40B4-BE49-F238E27FC236}">
                <a16:creationId xmlns:a16="http://schemas.microsoft.com/office/drawing/2014/main" id="{B5AB258E-7659-42CC-A9C6-8784BD02E321}"/>
              </a:ext>
            </a:extLst>
          </p:cNvPr>
          <p:cNvSpPr/>
          <p:nvPr/>
        </p:nvSpPr>
        <p:spPr>
          <a:xfrm>
            <a:off x="2002464" y="1940440"/>
            <a:ext cx="3792280" cy="4210491"/>
          </a:xfrm>
          <a:prstGeom prst="rect">
            <a:avLst/>
          </a:prstGeom>
          <a:solidFill>
            <a:srgbClr val="002060"/>
          </a:solidFill>
          <a:ln w="127000">
            <a:solidFill>
              <a:srgbClr val="18E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6397257" y="1940441"/>
            <a:ext cx="3792280" cy="42104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a:extLst>
              <a:ext uri="{FF2B5EF4-FFF2-40B4-BE49-F238E27FC236}">
                <a16:creationId xmlns:a16="http://schemas.microsoft.com/office/drawing/2014/main" id="{03DE8279-1258-4081-8525-737D3ADDEEAD}"/>
              </a:ext>
            </a:extLst>
          </p:cNvPr>
          <p:cNvSpPr txBox="1"/>
          <p:nvPr/>
        </p:nvSpPr>
        <p:spPr>
          <a:xfrm>
            <a:off x="6549657" y="3722519"/>
            <a:ext cx="3487479" cy="646331"/>
          </a:xfrm>
          <a:prstGeom prst="rect">
            <a:avLst/>
          </a:prstGeom>
          <a:noFill/>
        </p:spPr>
        <p:txBody>
          <a:bodyPr wrap="square" rtlCol="0">
            <a:spAutoFit/>
          </a:bodyPr>
          <a:lstStyle/>
          <a:p>
            <a:pPr algn="ctr"/>
            <a:r>
              <a:rPr lang="en-US" sz="3600" dirty="0">
                <a:solidFill>
                  <a:schemeClr val="bg1"/>
                </a:solidFill>
              </a:rPr>
              <a:t>FALSE</a:t>
            </a:r>
            <a:endParaRPr lang="en-US" sz="2400" dirty="0">
              <a:solidFill>
                <a:schemeClr val="bg1"/>
              </a:solidFill>
            </a:endParaRPr>
          </a:p>
        </p:txBody>
      </p:sp>
      <p:sp>
        <p:nvSpPr>
          <p:cNvPr id="10" name="Textfeld 9">
            <a:extLst>
              <a:ext uri="{FF2B5EF4-FFF2-40B4-BE49-F238E27FC236}">
                <a16:creationId xmlns:a16="http://schemas.microsoft.com/office/drawing/2014/main" id="{6146D1E2-52B0-4288-80A3-9B8C062ECD0A}"/>
              </a:ext>
            </a:extLst>
          </p:cNvPr>
          <p:cNvSpPr txBox="1"/>
          <p:nvPr/>
        </p:nvSpPr>
        <p:spPr>
          <a:xfrm>
            <a:off x="2154864" y="3722519"/>
            <a:ext cx="3487479" cy="646331"/>
          </a:xfrm>
          <a:prstGeom prst="rect">
            <a:avLst/>
          </a:prstGeom>
          <a:noFill/>
        </p:spPr>
        <p:txBody>
          <a:bodyPr wrap="square" rtlCol="0">
            <a:spAutoFit/>
          </a:bodyPr>
          <a:lstStyle/>
          <a:p>
            <a:pPr algn="ctr"/>
            <a:r>
              <a:rPr lang="en-US" sz="3600" dirty="0">
                <a:solidFill>
                  <a:schemeClr val="bg1"/>
                </a:solidFill>
              </a:rPr>
              <a:t>TRUE -</a:t>
            </a:r>
            <a:endParaRPr lang="en-US" sz="2400" dirty="0">
              <a:solidFill>
                <a:schemeClr val="bg1"/>
              </a:solidFill>
            </a:endParaRPr>
          </a:p>
        </p:txBody>
      </p:sp>
      <p:pic>
        <p:nvPicPr>
          <p:cNvPr id="7" name="Grafik 6">
            <a:extLst>
              <a:ext uri="{FF2B5EF4-FFF2-40B4-BE49-F238E27FC236}">
                <a16:creationId xmlns:a16="http://schemas.microsoft.com/office/drawing/2014/main" id="{32C84795-603D-4588-B341-2690553AB4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500" b="96125" l="1750" r="96625">
                        <a14:foregroundMark x1="7125" y1="70125" x2="7125" y2="70125"/>
                        <a14:foregroundMark x1="1750" y1="74125" x2="6750" y2="72375"/>
                        <a14:foregroundMark x1="28125" y1="96125" x2="30750" y2="93750"/>
                        <a14:foregroundMark x1="72875" y1="3625" x2="69375" y2="9500"/>
                        <a14:foregroundMark x1="96625" y1="28000" x2="89125" y2="29875"/>
                      </a14:backgroundRemoval>
                    </a14:imgEffect>
                  </a14:imgLayer>
                </a14:imgProps>
              </a:ext>
            </a:extLst>
          </a:blip>
          <a:stretch>
            <a:fillRect/>
          </a:stretch>
        </p:blipFill>
        <p:spPr>
          <a:xfrm>
            <a:off x="1246669" y="1537529"/>
            <a:ext cx="2184990" cy="2184990"/>
          </a:xfrm>
          <a:prstGeom prst="rect">
            <a:avLst/>
          </a:prstGeom>
        </p:spPr>
      </p:pic>
      <p:sp>
        <p:nvSpPr>
          <p:cNvPr id="8" name="Textfeld 7">
            <a:extLst>
              <a:ext uri="{FF2B5EF4-FFF2-40B4-BE49-F238E27FC236}">
                <a16:creationId xmlns:a16="http://schemas.microsoft.com/office/drawing/2014/main" id="{E935E429-28B5-4A72-AF8D-588AFB508DD7}"/>
              </a:ext>
            </a:extLst>
          </p:cNvPr>
          <p:cNvSpPr txBox="1"/>
          <p:nvPr/>
        </p:nvSpPr>
        <p:spPr>
          <a:xfrm>
            <a:off x="2154863" y="4291368"/>
            <a:ext cx="3487479" cy="1754326"/>
          </a:xfrm>
          <a:prstGeom prst="rect">
            <a:avLst/>
          </a:prstGeom>
          <a:noFill/>
        </p:spPr>
        <p:txBody>
          <a:bodyPr wrap="square" rtlCol="0">
            <a:spAutoFit/>
          </a:bodyPr>
          <a:lstStyle/>
          <a:p>
            <a:pPr algn="ctr"/>
            <a:r>
              <a:rPr lang="en-US" sz="3600" dirty="0">
                <a:solidFill>
                  <a:schemeClr val="bg1"/>
                </a:solidFill>
              </a:rPr>
              <a:t>DNA is a very important source in research</a:t>
            </a:r>
            <a:endParaRPr lang="en-US" sz="2400" dirty="0">
              <a:solidFill>
                <a:schemeClr val="bg1"/>
              </a:solidFill>
            </a:endParaRPr>
          </a:p>
        </p:txBody>
      </p:sp>
    </p:spTree>
    <p:extLst>
      <p:ext uri="{BB962C8B-B14F-4D97-AF65-F5344CB8AC3E}">
        <p14:creationId xmlns:p14="http://schemas.microsoft.com/office/powerpoint/2010/main" val="25528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838199" y="390427"/>
            <a:ext cx="10515600" cy="751294"/>
          </a:xfrm>
        </p:spPr>
        <p:txBody>
          <a:bodyPr>
            <a:normAutofit fontScale="90000"/>
          </a:bodyPr>
          <a:lstStyle/>
          <a:p>
            <a:r>
              <a:rPr lang="en-US" dirty="0"/>
              <a:t>What research is important for you?</a:t>
            </a:r>
            <a:br>
              <a:rPr lang="en-US" dirty="0"/>
            </a:br>
            <a:r>
              <a:rPr lang="en-US" sz="3600" dirty="0"/>
              <a:t>(Your opinion – no right or wrong!)</a:t>
            </a:r>
            <a:endParaRPr lang="en-US" dirty="0"/>
          </a:p>
        </p:txBody>
      </p:sp>
      <p:sp>
        <p:nvSpPr>
          <p:cNvPr id="4" name="Rechteck 3">
            <a:extLst>
              <a:ext uri="{FF2B5EF4-FFF2-40B4-BE49-F238E27FC236}">
                <a16:creationId xmlns:a16="http://schemas.microsoft.com/office/drawing/2014/main" id="{B5AB258E-7659-42CC-A9C6-8784BD02E321}"/>
              </a:ext>
            </a:extLst>
          </p:cNvPr>
          <p:cNvSpPr/>
          <p:nvPr/>
        </p:nvSpPr>
        <p:spPr>
          <a:xfrm>
            <a:off x="258724"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6"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79639D9E-E7FC-42F0-AFC9-0707E1B23498}"/>
              </a:ext>
            </a:extLst>
          </p:cNvPr>
          <p:cNvSpPr txBox="1"/>
          <p:nvPr/>
        </p:nvSpPr>
        <p:spPr>
          <a:xfrm>
            <a:off x="411124" y="2891525"/>
            <a:ext cx="3487479" cy="2308324"/>
          </a:xfrm>
          <a:prstGeom prst="rect">
            <a:avLst/>
          </a:prstGeom>
          <a:noFill/>
        </p:spPr>
        <p:txBody>
          <a:bodyPr wrap="square" rtlCol="0">
            <a:spAutoFit/>
          </a:bodyPr>
          <a:lstStyle/>
          <a:p>
            <a:pPr algn="ctr"/>
            <a:r>
              <a:rPr lang="en-US" sz="3600" dirty="0">
                <a:solidFill>
                  <a:schemeClr val="bg1"/>
                </a:solidFill>
              </a:rPr>
              <a:t>to find new medicines for diseases and treat sick people</a:t>
            </a:r>
            <a:endParaRPr lang="en-US" sz="2400" dirty="0">
              <a:solidFill>
                <a:schemeClr val="bg1"/>
              </a:solidFill>
            </a:endParaRPr>
          </a:p>
        </p:txBody>
      </p:sp>
      <p:sp>
        <p:nvSpPr>
          <p:cNvPr id="8" name="Textfeld 7">
            <a:extLst>
              <a:ext uri="{FF2B5EF4-FFF2-40B4-BE49-F238E27FC236}">
                <a16:creationId xmlns:a16="http://schemas.microsoft.com/office/drawing/2014/main" id="{B755221D-6128-4D5A-9544-A5B1B28FA416}"/>
              </a:ext>
            </a:extLst>
          </p:cNvPr>
          <p:cNvSpPr txBox="1"/>
          <p:nvPr/>
        </p:nvSpPr>
        <p:spPr>
          <a:xfrm>
            <a:off x="4352260" y="3168525"/>
            <a:ext cx="3487479" cy="1754326"/>
          </a:xfrm>
          <a:prstGeom prst="rect">
            <a:avLst/>
          </a:prstGeom>
          <a:noFill/>
        </p:spPr>
        <p:txBody>
          <a:bodyPr wrap="square" rtlCol="0">
            <a:spAutoFit/>
          </a:bodyPr>
          <a:lstStyle/>
          <a:p>
            <a:pPr algn="ctr"/>
            <a:r>
              <a:rPr lang="en-US" sz="3600" dirty="0">
                <a:solidFill>
                  <a:schemeClr val="bg1"/>
                </a:solidFill>
              </a:rPr>
              <a:t>to find more forms and flavors for hagelslag</a:t>
            </a:r>
            <a:endParaRPr lang="en-US" sz="2400" dirty="0">
              <a:solidFill>
                <a:schemeClr val="bg1"/>
              </a:solidFill>
            </a:endParaRPr>
          </a:p>
        </p:txBody>
      </p:sp>
      <p:sp>
        <p:nvSpPr>
          <p:cNvPr id="9" name="Textfeld 8">
            <a:extLst>
              <a:ext uri="{FF2B5EF4-FFF2-40B4-BE49-F238E27FC236}">
                <a16:creationId xmlns:a16="http://schemas.microsoft.com/office/drawing/2014/main" id="{03DE8279-1258-4081-8525-737D3ADDEEAD}"/>
              </a:ext>
            </a:extLst>
          </p:cNvPr>
          <p:cNvSpPr txBox="1"/>
          <p:nvPr/>
        </p:nvSpPr>
        <p:spPr>
          <a:xfrm>
            <a:off x="8293397" y="3445523"/>
            <a:ext cx="3487479" cy="1754326"/>
          </a:xfrm>
          <a:prstGeom prst="rect">
            <a:avLst/>
          </a:prstGeom>
          <a:noFill/>
        </p:spPr>
        <p:txBody>
          <a:bodyPr wrap="square" rtlCol="0">
            <a:spAutoFit/>
          </a:bodyPr>
          <a:lstStyle/>
          <a:p>
            <a:pPr algn="ctr"/>
            <a:r>
              <a:rPr lang="en-US" sz="3600" dirty="0">
                <a:solidFill>
                  <a:schemeClr val="bg1"/>
                </a:solidFill>
              </a:rPr>
              <a:t>to find out how to make cars faster</a:t>
            </a:r>
            <a:endParaRPr lang="en-US" sz="2400" dirty="0">
              <a:solidFill>
                <a:schemeClr val="bg1"/>
              </a:solidFill>
            </a:endParaRPr>
          </a:p>
        </p:txBody>
      </p:sp>
    </p:spTree>
    <p:extLst>
      <p:ext uri="{BB962C8B-B14F-4D97-AF65-F5344CB8AC3E}">
        <p14:creationId xmlns:p14="http://schemas.microsoft.com/office/powerpoint/2010/main" val="158987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838199" y="390427"/>
            <a:ext cx="10515600" cy="751294"/>
          </a:xfrm>
        </p:spPr>
        <p:txBody>
          <a:bodyPr>
            <a:normAutofit fontScale="90000"/>
          </a:bodyPr>
          <a:lstStyle/>
          <a:p>
            <a:r>
              <a:rPr lang="en-US" dirty="0"/>
              <a:t>What research is important for you?</a:t>
            </a:r>
            <a:br>
              <a:rPr lang="en-US" dirty="0"/>
            </a:br>
            <a:r>
              <a:rPr lang="en-US" sz="3600" dirty="0"/>
              <a:t>(Your opinion – no right or wrong!)</a:t>
            </a:r>
            <a:endParaRPr lang="en-US" dirty="0"/>
          </a:p>
        </p:txBody>
      </p:sp>
      <p:sp>
        <p:nvSpPr>
          <p:cNvPr id="4" name="Rechteck 3">
            <a:extLst>
              <a:ext uri="{FF2B5EF4-FFF2-40B4-BE49-F238E27FC236}">
                <a16:creationId xmlns:a16="http://schemas.microsoft.com/office/drawing/2014/main" id="{B5AB258E-7659-42CC-A9C6-8784BD02E321}"/>
              </a:ext>
            </a:extLst>
          </p:cNvPr>
          <p:cNvSpPr/>
          <p:nvPr/>
        </p:nvSpPr>
        <p:spPr>
          <a:xfrm>
            <a:off x="258724" y="1520456"/>
            <a:ext cx="3792280" cy="25305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2525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6" y="1520456"/>
            <a:ext cx="3792280" cy="2525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79639D9E-E7FC-42F0-AFC9-0707E1B23498}"/>
              </a:ext>
            </a:extLst>
          </p:cNvPr>
          <p:cNvSpPr txBox="1"/>
          <p:nvPr/>
        </p:nvSpPr>
        <p:spPr>
          <a:xfrm>
            <a:off x="411124" y="1737363"/>
            <a:ext cx="3487479" cy="2308324"/>
          </a:xfrm>
          <a:prstGeom prst="rect">
            <a:avLst/>
          </a:prstGeom>
          <a:noFill/>
        </p:spPr>
        <p:txBody>
          <a:bodyPr wrap="square" rtlCol="0">
            <a:spAutoFit/>
          </a:bodyPr>
          <a:lstStyle/>
          <a:p>
            <a:pPr algn="ctr"/>
            <a:r>
              <a:rPr lang="en-US" sz="3600" dirty="0">
                <a:solidFill>
                  <a:schemeClr val="bg1"/>
                </a:solidFill>
              </a:rPr>
              <a:t>to find new medicines for diseases and treat sick people</a:t>
            </a:r>
            <a:endParaRPr lang="en-US" sz="2400" dirty="0">
              <a:solidFill>
                <a:schemeClr val="bg1"/>
              </a:solidFill>
            </a:endParaRPr>
          </a:p>
        </p:txBody>
      </p:sp>
      <p:sp>
        <p:nvSpPr>
          <p:cNvPr id="8" name="Textfeld 7">
            <a:extLst>
              <a:ext uri="{FF2B5EF4-FFF2-40B4-BE49-F238E27FC236}">
                <a16:creationId xmlns:a16="http://schemas.microsoft.com/office/drawing/2014/main" id="{B755221D-6128-4D5A-9544-A5B1B28FA416}"/>
              </a:ext>
            </a:extLst>
          </p:cNvPr>
          <p:cNvSpPr txBox="1"/>
          <p:nvPr/>
        </p:nvSpPr>
        <p:spPr>
          <a:xfrm>
            <a:off x="4352260" y="2014362"/>
            <a:ext cx="3487479" cy="1754326"/>
          </a:xfrm>
          <a:prstGeom prst="rect">
            <a:avLst/>
          </a:prstGeom>
          <a:noFill/>
        </p:spPr>
        <p:txBody>
          <a:bodyPr wrap="square" rtlCol="0">
            <a:spAutoFit/>
          </a:bodyPr>
          <a:lstStyle/>
          <a:p>
            <a:pPr algn="ctr"/>
            <a:r>
              <a:rPr lang="en-US" sz="3600" dirty="0">
                <a:solidFill>
                  <a:schemeClr val="bg1"/>
                </a:solidFill>
              </a:rPr>
              <a:t>to find more forms and flavors for hagelslag</a:t>
            </a:r>
            <a:endParaRPr lang="en-US" sz="2400" dirty="0">
              <a:solidFill>
                <a:schemeClr val="bg1"/>
              </a:solidFill>
            </a:endParaRPr>
          </a:p>
        </p:txBody>
      </p:sp>
      <p:sp>
        <p:nvSpPr>
          <p:cNvPr id="9" name="Textfeld 8">
            <a:extLst>
              <a:ext uri="{FF2B5EF4-FFF2-40B4-BE49-F238E27FC236}">
                <a16:creationId xmlns:a16="http://schemas.microsoft.com/office/drawing/2014/main" id="{03DE8279-1258-4081-8525-737D3ADDEEAD}"/>
              </a:ext>
            </a:extLst>
          </p:cNvPr>
          <p:cNvSpPr txBox="1"/>
          <p:nvPr/>
        </p:nvSpPr>
        <p:spPr>
          <a:xfrm>
            <a:off x="8293397" y="2228671"/>
            <a:ext cx="3487479" cy="1754326"/>
          </a:xfrm>
          <a:prstGeom prst="rect">
            <a:avLst/>
          </a:prstGeom>
          <a:noFill/>
        </p:spPr>
        <p:txBody>
          <a:bodyPr wrap="square" rtlCol="0">
            <a:spAutoFit/>
          </a:bodyPr>
          <a:lstStyle/>
          <a:p>
            <a:pPr algn="ctr"/>
            <a:r>
              <a:rPr lang="en-US" sz="3600" dirty="0">
                <a:solidFill>
                  <a:schemeClr val="bg1"/>
                </a:solidFill>
              </a:rPr>
              <a:t>to find out how to make cars faster</a:t>
            </a:r>
            <a:endParaRPr lang="en-US" sz="2400" dirty="0">
              <a:solidFill>
                <a:schemeClr val="bg1"/>
              </a:solidFill>
            </a:endParaRPr>
          </a:p>
        </p:txBody>
      </p:sp>
      <p:sp>
        <p:nvSpPr>
          <p:cNvPr id="3" name="Textfeld 2">
            <a:extLst>
              <a:ext uri="{FF2B5EF4-FFF2-40B4-BE49-F238E27FC236}">
                <a16:creationId xmlns:a16="http://schemas.microsoft.com/office/drawing/2014/main" id="{4778081C-AE5E-4927-9212-8D0B2128A331}"/>
              </a:ext>
            </a:extLst>
          </p:cNvPr>
          <p:cNvSpPr txBox="1"/>
          <p:nvPr/>
        </p:nvSpPr>
        <p:spPr>
          <a:xfrm rot="20267200">
            <a:off x="9049029" y="4045892"/>
            <a:ext cx="2129768" cy="923330"/>
          </a:xfrm>
          <a:prstGeom prst="rect">
            <a:avLst/>
          </a:prstGeom>
          <a:solidFill>
            <a:schemeClr val="bg1"/>
          </a:solidFill>
          <a:ln w="38100">
            <a:solidFill>
              <a:schemeClr val="accent2"/>
            </a:solidFill>
          </a:ln>
        </p:spPr>
        <p:txBody>
          <a:bodyPr wrap="square" rtlCol="0" anchor="ctr">
            <a:spAutoFit/>
          </a:bodyPr>
          <a:lstStyle/>
          <a:p>
            <a:pPr algn="ctr"/>
            <a:r>
              <a:rPr lang="en-US" sz="5400" dirty="0">
                <a:latin typeface="AR DARLING" panose="02000000000000000000" pitchFamily="2" charset="0"/>
              </a:rPr>
              <a:t>COOL</a:t>
            </a:r>
            <a:endParaRPr lang="en-US" sz="2000" dirty="0">
              <a:latin typeface="AR DARLING" panose="02000000000000000000" pitchFamily="2" charset="0"/>
            </a:endParaRPr>
          </a:p>
        </p:txBody>
      </p:sp>
      <p:sp>
        <p:nvSpPr>
          <p:cNvPr id="11" name="Textfeld 10">
            <a:extLst>
              <a:ext uri="{FF2B5EF4-FFF2-40B4-BE49-F238E27FC236}">
                <a16:creationId xmlns:a16="http://schemas.microsoft.com/office/drawing/2014/main" id="{DB57E61D-643F-43BD-A784-D2AC4F8ECF1E}"/>
              </a:ext>
            </a:extLst>
          </p:cNvPr>
          <p:cNvSpPr txBox="1"/>
          <p:nvPr/>
        </p:nvSpPr>
        <p:spPr>
          <a:xfrm rot="20267200">
            <a:off x="4882725" y="4287642"/>
            <a:ext cx="2426549" cy="923330"/>
          </a:xfrm>
          <a:prstGeom prst="rect">
            <a:avLst/>
          </a:prstGeom>
          <a:solidFill>
            <a:schemeClr val="bg1"/>
          </a:solidFill>
          <a:ln w="38100">
            <a:solidFill>
              <a:schemeClr val="accent2"/>
            </a:solidFill>
          </a:ln>
        </p:spPr>
        <p:txBody>
          <a:bodyPr wrap="square" rtlCol="0" anchor="ctr">
            <a:spAutoFit/>
          </a:bodyPr>
          <a:lstStyle/>
          <a:p>
            <a:pPr algn="ctr"/>
            <a:r>
              <a:rPr lang="en-US" sz="5400" dirty="0">
                <a:latin typeface="AR DARLING" panose="02000000000000000000" pitchFamily="2" charset="0"/>
              </a:rPr>
              <a:t>Lekker</a:t>
            </a:r>
            <a:endParaRPr lang="en-US" sz="2000" dirty="0">
              <a:latin typeface="AR DARLING" panose="02000000000000000000" pitchFamily="2" charset="0"/>
            </a:endParaRPr>
          </a:p>
        </p:txBody>
      </p:sp>
      <p:sp>
        <p:nvSpPr>
          <p:cNvPr id="12" name="Textfeld 11">
            <a:extLst>
              <a:ext uri="{FF2B5EF4-FFF2-40B4-BE49-F238E27FC236}">
                <a16:creationId xmlns:a16="http://schemas.microsoft.com/office/drawing/2014/main" id="{CB05F26D-3765-45C0-A804-BF8CB16B877A}"/>
              </a:ext>
            </a:extLst>
          </p:cNvPr>
          <p:cNvSpPr txBox="1"/>
          <p:nvPr/>
        </p:nvSpPr>
        <p:spPr>
          <a:xfrm rot="20881580">
            <a:off x="729986" y="4262594"/>
            <a:ext cx="3012674" cy="923330"/>
          </a:xfrm>
          <a:prstGeom prst="rect">
            <a:avLst/>
          </a:prstGeom>
          <a:solidFill>
            <a:schemeClr val="bg1"/>
          </a:solidFill>
          <a:ln w="76200">
            <a:solidFill>
              <a:srgbClr val="18E230"/>
            </a:solidFill>
          </a:ln>
        </p:spPr>
        <p:txBody>
          <a:bodyPr wrap="square" rtlCol="0" anchor="ctr">
            <a:spAutoFit/>
          </a:bodyPr>
          <a:lstStyle/>
          <a:p>
            <a:pPr algn="ctr"/>
            <a:r>
              <a:rPr lang="en-US" sz="5400" dirty="0">
                <a:latin typeface="AR DARLING" panose="02000000000000000000" pitchFamily="2" charset="0"/>
              </a:rPr>
              <a:t>VITAL!!!</a:t>
            </a:r>
            <a:endParaRPr lang="en-US" sz="2000" dirty="0">
              <a:latin typeface="AR DARLING" panose="02000000000000000000" pitchFamily="2" charset="0"/>
            </a:endParaRPr>
          </a:p>
        </p:txBody>
      </p:sp>
      <p:sp>
        <p:nvSpPr>
          <p:cNvPr id="13" name="Textfeld 12">
            <a:extLst>
              <a:ext uri="{FF2B5EF4-FFF2-40B4-BE49-F238E27FC236}">
                <a16:creationId xmlns:a16="http://schemas.microsoft.com/office/drawing/2014/main" id="{472C76A6-056A-4856-9B86-EF62F970DB59}"/>
              </a:ext>
            </a:extLst>
          </p:cNvPr>
          <p:cNvSpPr txBox="1"/>
          <p:nvPr/>
        </p:nvSpPr>
        <p:spPr>
          <a:xfrm>
            <a:off x="1417676" y="5729926"/>
            <a:ext cx="10515600" cy="830997"/>
          </a:xfrm>
          <a:prstGeom prst="rect">
            <a:avLst/>
          </a:prstGeom>
          <a:noFill/>
        </p:spPr>
        <p:txBody>
          <a:bodyPr wrap="square" rtlCol="0">
            <a:spAutoFit/>
          </a:bodyPr>
          <a:lstStyle/>
          <a:p>
            <a:r>
              <a:rPr lang="en-US" sz="2400" dirty="0"/>
              <a:t>Research into new treatments is very important to help sick people get healthy again! Biobanks help with that research! </a:t>
            </a:r>
          </a:p>
        </p:txBody>
      </p:sp>
      <p:sp>
        <p:nvSpPr>
          <p:cNvPr id="14" name="Pfeil: nach rechts 13">
            <a:extLst>
              <a:ext uri="{FF2B5EF4-FFF2-40B4-BE49-F238E27FC236}">
                <a16:creationId xmlns:a16="http://schemas.microsoft.com/office/drawing/2014/main" id="{31CC9C69-54E3-4A22-9461-8C147BE5A42C}"/>
              </a:ext>
            </a:extLst>
          </p:cNvPr>
          <p:cNvSpPr/>
          <p:nvPr/>
        </p:nvSpPr>
        <p:spPr>
          <a:xfrm>
            <a:off x="258724" y="5729926"/>
            <a:ext cx="1070346" cy="737647"/>
          </a:xfrm>
          <a:prstGeom prst="rightArrow">
            <a:avLst/>
          </a:prstGeom>
          <a:solidFill>
            <a:srgbClr val="18E230"/>
          </a:solidFill>
          <a:ln>
            <a:solidFill>
              <a:srgbClr val="18E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92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838200" y="365126"/>
            <a:ext cx="10515600" cy="751294"/>
          </a:xfrm>
        </p:spPr>
        <p:txBody>
          <a:bodyPr/>
          <a:lstStyle/>
          <a:p>
            <a:r>
              <a:rPr lang="en-US" dirty="0"/>
              <a:t>What is stored in a BIOBANK?</a:t>
            </a:r>
          </a:p>
        </p:txBody>
      </p:sp>
      <p:sp>
        <p:nvSpPr>
          <p:cNvPr id="4" name="Rechteck 3">
            <a:extLst>
              <a:ext uri="{FF2B5EF4-FFF2-40B4-BE49-F238E27FC236}">
                <a16:creationId xmlns:a16="http://schemas.microsoft.com/office/drawing/2014/main" id="{B5AB258E-7659-42CC-A9C6-8784BD02E321}"/>
              </a:ext>
            </a:extLst>
          </p:cNvPr>
          <p:cNvSpPr/>
          <p:nvPr/>
        </p:nvSpPr>
        <p:spPr>
          <a:xfrm>
            <a:off x="258724"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6"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2EDB8547-B5ED-4ADA-9284-93168F5BD4C1}"/>
              </a:ext>
            </a:extLst>
          </p:cNvPr>
          <p:cNvSpPr txBox="1"/>
          <p:nvPr/>
        </p:nvSpPr>
        <p:spPr>
          <a:xfrm>
            <a:off x="411124" y="2886478"/>
            <a:ext cx="3487479" cy="2739211"/>
          </a:xfrm>
          <a:prstGeom prst="rect">
            <a:avLst/>
          </a:prstGeom>
          <a:noFill/>
        </p:spPr>
        <p:txBody>
          <a:bodyPr wrap="square" rtlCol="0">
            <a:spAutoFit/>
          </a:bodyPr>
          <a:lstStyle/>
          <a:p>
            <a:pPr algn="ctr"/>
            <a:r>
              <a:rPr lang="en-US" sz="3600" dirty="0">
                <a:solidFill>
                  <a:schemeClr val="bg1"/>
                </a:solidFill>
              </a:rPr>
              <a:t>human tissue (like blood, urine and hair) and medical data</a:t>
            </a:r>
          </a:p>
          <a:p>
            <a:pPr algn="ctr"/>
            <a:endParaRPr lang="en-US" sz="2800" dirty="0">
              <a:solidFill>
                <a:schemeClr val="bg1"/>
              </a:solidFill>
            </a:endParaRPr>
          </a:p>
        </p:txBody>
      </p:sp>
      <p:sp>
        <p:nvSpPr>
          <p:cNvPr id="8" name="Textfeld 7">
            <a:extLst>
              <a:ext uri="{FF2B5EF4-FFF2-40B4-BE49-F238E27FC236}">
                <a16:creationId xmlns:a16="http://schemas.microsoft.com/office/drawing/2014/main" id="{4477E7ED-6BD1-4A9F-B0F5-2775277990C7}"/>
              </a:ext>
            </a:extLst>
          </p:cNvPr>
          <p:cNvSpPr txBox="1"/>
          <p:nvPr/>
        </p:nvSpPr>
        <p:spPr>
          <a:xfrm>
            <a:off x="4352260" y="3440475"/>
            <a:ext cx="3487479" cy="1631216"/>
          </a:xfrm>
          <a:prstGeom prst="rect">
            <a:avLst/>
          </a:prstGeom>
          <a:noFill/>
        </p:spPr>
        <p:txBody>
          <a:bodyPr wrap="square" rtlCol="0">
            <a:spAutoFit/>
          </a:bodyPr>
          <a:lstStyle/>
          <a:p>
            <a:pPr algn="ctr"/>
            <a:r>
              <a:rPr lang="en-US" sz="3600" dirty="0">
                <a:solidFill>
                  <a:schemeClr val="bg1"/>
                </a:solidFill>
              </a:rPr>
              <a:t>biological fruit and vegetables</a:t>
            </a:r>
          </a:p>
          <a:p>
            <a:pPr algn="ctr"/>
            <a:endParaRPr lang="en-US" sz="2800" dirty="0">
              <a:solidFill>
                <a:schemeClr val="bg1"/>
              </a:solidFill>
            </a:endParaRPr>
          </a:p>
        </p:txBody>
      </p:sp>
      <p:sp>
        <p:nvSpPr>
          <p:cNvPr id="9" name="Textfeld 8">
            <a:extLst>
              <a:ext uri="{FF2B5EF4-FFF2-40B4-BE49-F238E27FC236}">
                <a16:creationId xmlns:a16="http://schemas.microsoft.com/office/drawing/2014/main" id="{21EF9620-CD06-4D1B-9489-5DBC5C3A3797}"/>
              </a:ext>
            </a:extLst>
          </p:cNvPr>
          <p:cNvSpPr txBox="1"/>
          <p:nvPr/>
        </p:nvSpPr>
        <p:spPr>
          <a:xfrm>
            <a:off x="8293396" y="3429000"/>
            <a:ext cx="3487479" cy="2185214"/>
          </a:xfrm>
          <a:prstGeom prst="rect">
            <a:avLst/>
          </a:prstGeom>
          <a:noFill/>
        </p:spPr>
        <p:txBody>
          <a:bodyPr wrap="square" rtlCol="0">
            <a:spAutoFit/>
          </a:bodyPr>
          <a:lstStyle/>
          <a:p>
            <a:pPr algn="ctr"/>
            <a:r>
              <a:rPr lang="en-US" sz="3600" dirty="0">
                <a:solidFill>
                  <a:schemeClr val="bg1"/>
                </a:solidFill>
              </a:rPr>
              <a:t>money out of eco-friendly paper</a:t>
            </a:r>
          </a:p>
          <a:p>
            <a:pPr algn="ctr"/>
            <a:endParaRPr lang="en-US" sz="2800" dirty="0">
              <a:solidFill>
                <a:schemeClr val="bg1"/>
              </a:solidFill>
            </a:endParaRPr>
          </a:p>
        </p:txBody>
      </p:sp>
    </p:spTree>
    <p:extLst>
      <p:ext uri="{BB962C8B-B14F-4D97-AF65-F5344CB8AC3E}">
        <p14:creationId xmlns:p14="http://schemas.microsoft.com/office/powerpoint/2010/main" val="96558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838198" y="390427"/>
            <a:ext cx="11095077" cy="751294"/>
          </a:xfrm>
        </p:spPr>
        <p:txBody>
          <a:bodyPr>
            <a:normAutofit fontScale="90000"/>
          </a:bodyPr>
          <a:lstStyle/>
          <a:p>
            <a:r>
              <a:rPr lang="en-US" dirty="0"/>
              <a:t>How would you feel if your blood would be used for research into new medicines? (No right or wrong </a:t>
            </a:r>
            <a:r>
              <a:rPr lang="en-US" dirty="0">
                <a:sym typeface="Wingdings" panose="05000000000000000000" pitchFamily="2" charset="2"/>
              </a:rPr>
              <a:t></a:t>
            </a:r>
            <a:r>
              <a:rPr lang="en-US" dirty="0"/>
              <a:t>)</a:t>
            </a:r>
          </a:p>
        </p:txBody>
      </p:sp>
      <p:sp>
        <p:nvSpPr>
          <p:cNvPr id="4" name="Rechteck 3">
            <a:extLst>
              <a:ext uri="{FF2B5EF4-FFF2-40B4-BE49-F238E27FC236}">
                <a16:creationId xmlns:a16="http://schemas.microsoft.com/office/drawing/2014/main" id="{B5AB258E-7659-42CC-A9C6-8784BD02E321}"/>
              </a:ext>
            </a:extLst>
          </p:cNvPr>
          <p:cNvSpPr/>
          <p:nvPr/>
        </p:nvSpPr>
        <p:spPr>
          <a:xfrm>
            <a:off x="258724"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6"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B755221D-6128-4D5A-9544-A5B1B28FA416}"/>
              </a:ext>
            </a:extLst>
          </p:cNvPr>
          <p:cNvSpPr txBox="1"/>
          <p:nvPr/>
        </p:nvSpPr>
        <p:spPr>
          <a:xfrm>
            <a:off x="4352259" y="3722521"/>
            <a:ext cx="3487479" cy="646331"/>
          </a:xfrm>
          <a:prstGeom prst="rect">
            <a:avLst/>
          </a:prstGeom>
          <a:noFill/>
        </p:spPr>
        <p:txBody>
          <a:bodyPr wrap="square" rtlCol="0">
            <a:spAutoFit/>
          </a:bodyPr>
          <a:lstStyle/>
          <a:p>
            <a:pPr algn="ctr"/>
            <a:r>
              <a:rPr lang="en-US" sz="3600" dirty="0">
                <a:solidFill>
                  <a:schemeClr val="bg1"/>
                </a:solidFill>
              </a:rPr>
              <a:t>Not sure…</a:t>
            </a:r>
            <a:endParaRPr lang="en-US" sz="2400" dirty="0">
              <a:solidFill>
                <a:schemeClr val="bg1"/>
              </a:solidFill>
            </a:endParaRPr>
          </a:p>
        </p:txBody>
      </p:sp>
      <p:sp>
        <p:nvSpPr>
          <p:cNvPr id="9" name="Textfeld 8">
            <a:extLst>
              <a:ext uri="{FF2B5EF4-FFF2-40B4-BE49-F238E27FC236}">
                <a16:creationId xmlns:a16="http://schemas.microsoft.com/office/drawing/2014/main" id="{03DE8279-1258-4081-8525-737D3ADDEEAD}"/>
              </a:ext>
            </a:extLst>
          </p:cNvPr>
          <p:cNvSpPr txBox="1"/>
          <p:nvPr/>
        </p:nvSpPr>
        <p:spPr>
          <a:xfrm>
            <a:off x="8293397" y="3445523"/>
            <a:ext cx="3487479" cy="1200329"/>
          </a:xfrm>
          <a:prstGeom prst="rect">
            <a:avLst/>
          </a:prstGeom>
          <a:noFill/>
        </p:spPr>
        <p:txBody>
          <a:bodyPr wrap="square" rtlCol="0">
            <a:spAutoFit/>
          </a:bodyPr>
          <a:lstStyle/>
          <a:p>
            <a:pPr algn="ctr"/>
            <a:r>
              <a:rPr lang="en-US" sz="3600" dirty="0">
                <a:solidFill>
                  <a:schemeClr val="bg1"/>
                </a:solidFill>
              </a:rPr>
              <a:t>No, I wouldn’t like that!</a:t>
            </a:r>
            <a:endParaRPr lang="en-US" sz="2400" dirty="0">
              <a:solidFill>
                <a:schemeClr val="bg1"/>
              </a:solidFill>
            </a:endParaRPr>
          </a:p>
        </p:txBody>
      </p:sp>
      <p:sp>
        <p:nvSpPr>
          <p:cNvPr id="10" name="Textfeld 9">
            <a:extLst>
              <a:ext uri="{FF2B5EF4-FFF2-40B4-BE49-F238E27FC236}">
                <a16:creationId xmlns:a16="http://schemas.microsoft.com/office/drawing/2014/main" id="{6146D1E2-52B0-4288-80A3-9B8C062ECD0A}"/>
              </a:ext>
            </a:extLst>
          </p:cNvPr>
          <p:cNvSpPr txBox="1"/>
          <p:nvPr/>
        </p:nvSpPr>
        <p:spPr>
          <a:xfrm>
            <a:off x="411124" y="3029220"/>
            <a:ext cx="3487479" cy="2308324"/>
          </a:xfrm>
          <a:prstGeom prst="rect">
            <a:avLst/>
          </a:prstGeom>
          <a:noFill/>
        </p:spPr>
        <p:txBody>
          <a:bodyPr wrap="square" rtlCol="0">
            <a:spAutoFit/>
          </a:bodyPr>
          <a:lstStyle/>
          <a:p>
            <a:pPr algn="ctr"/>
            <a:r>
              <a:rPr lang="en-US" sz="3600" dirty="0">
                <a:solidFill>
                  <a:schemeClr val="bg1"/>
                </a:solidFill>
              </a:rPr>
              <a:t>Good! I would like to help research with that!</a:t>
            </a:r>
            <a:endParaRPr lang="en-US" sz="2400" dirty="0">
              <a:solidFill>
                <a:schemeClr val="bg1"/>
              </a:solidFill>
            </a:endParaRPr>
          </a:p>
        </p:txBody>
      </p:sp>
    </p:spTree>
    <p:extLst>
      <p:ext uri="{BB962C8B-B14F-4D97-AF65-F5344CB8AC3E}">
        <p14:creationId xmlns:p14="http://schemas.microsoft.com/office/powerpoint/2010/main" val="57245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406CC8E-AB9D-4C88-8704-E1BA20ADCADF}"/>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Blood Period Sticker by Elina Krasteva">
            <a:extLst>
              <a:ext uri="{FF2B5EF4-FFF2-40B4-BE49-F238E27FC236}">
                <a16:creationId xmlns:a16="http://schemas.microsoft.com/office/drawing/2014/main" id="{75AD305B-992E-42ED-8FF2-0E592A95264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739" y="1759903"/>
            <a:ext cx="3674878" cy="5098097"/>
          </a:xfrm>
          <a:prstGeom prst="rect">
            <a:avLst/>
          </a:prstGeom>
          <a:noFill/>
          <a:extLst>
            <a:ext uri="{909E8E84-426E-40DD-AFC4-6F175D3DCCD1}">
              <a14:hiddenFill xmlns:a14="http://schemas.microsoft.com/office/drawing/2010/main">
                <a:solidFill>
                  <a:srgbClr val="FFFFFF"/>
                </a:solidFill>
              </a14:hiddenFill>
            </a:ext>
          </a:extLst>
        </p:spPr>
      </p:pic>
      <p:sp>
        <p:nvSpPr>
          <p:cNvPr id="15" name="Sprechblase: oval 14">
            <a:extLst>
              <a:ext uri="{FF2B5EF4-FFF2-40B4-BE49-F238E27FC236}">
                <a16:creationId xmlns:a16="http://schemas.microsoft.com/office/drawing/2014/main" id="{DD194EC3-D7DC-46D3-B27F-6123FAB2896B}"/>
              </a:ext>
            </a:extLst>
          </p:cNvPr>
          <p:cNvSpPr/>
          <p:nvPr/>
        </p:nvSpPr>
        <p:spPr>
          <a:xfrm>
            <a:off x="3097619" y="294503"/>
            <a:ext cx="8864009" cy="4556096"/>
          </a:xfrm>
          <a:prstGeom prst="wedgeEllipseCallout">
            <a:avLst>
              <a:gd name="adj1" fmla="val -56930"/>
              <a:gd name="adj2" fmla="val 545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ooper Black" panose="0208090404030B020404" pitchFamily="18" charset="0"/>
                <a:cs typeface="Arial" panose="020B0604020202020204" pitchFamily="34" charset="0"/>
              </a:rPr>
              <a:t>Well done! That was fun! </a:t>
            </a:r>
          </a:p>
          <a:p>
            <a:pPr algn="ctr"/>
            <a:r>
              <a:rPr lang="en-US" sz="3600" dirty="0">
                <a:solidFill>
                  <a:schemeClr val="tx1"/>
                </a:solidFill>
                <a:latin typeface="Cooper Black" panose="0208090404030B020404" pitchFamily="18" charset="0"/>
                <a:cs typeface="Arial" panose="020B0604020202020204" pitchFamily="34" charset="0"/>
              </a:rPr>
              <a:t>If you want to know more about biobanks and research check out biobanken.nl</a:t>
            </a:r>
          </a:p>
        </p:txBody>
      </p:sp>
      <p:pic>
        <p:nvPicPr>
          <p:cNvPr id="3" name="Grafik 2">
            <a:extLst>
              <a:ext uri="{FF2B5EF4-FFF2-40B4-BE49-F238E27FC236}">
                <a16:creationId xmlns:a16="http://schemas.microsoft.com/office/drawing/2014/main" id="{55F8BF51-4AC7-4C67-921D-C373E6921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995" y="5730550"/>
            <a:ext cx="2296633" cy="893534"/>
          </a:xfrm>
          <a:prstGeom prst="rect">
            <a:avLst/>
          </a:prstGeom>
        </p:spPr>
      </p:pic>
    </p:spTree>
    <p:extLst>
      <p:ext uri="{BB962C8B-B14F-4D97-AF65-F5344CB8AC3E}">
        <p14:creationId xmlns:p14="http://schemas.microsoft.com/office/powerpoint/2010/main" val="379151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Ein Bild, das rot, Tisch, braun, klein enthält.&#10;&#10;Automatisch generierte Beschreibung">
            <a:extLst>
              <a:ext uri="{FF2B5EF4-FFF2-40B4-BE49-F238E27FC236}">
                <a16:creationId xmlns:a16="http://schemas.microsoft.com/office/drawing/2014/main" id="{AF2DABE1-0399-4696-B1E0-25FA89977DAA}"/>
              </a:ext>
            </a:extLst>
          </p:cNvPr>
          <p:cNvPicPr>
            <a:picLocks noChangeAspect="1"/>
          </p:cNvPicPr>
          <p:nvPr/>
        </p:nvPicPr>
        <p:blipFill rotWithShape="1">
          <a:blip r:embed="rId3">
            <a:extLst>
              <a:ext uri="{28A0092B-C50C-407E-A947-70E740481C1C}">
                <a14:useLocalDpi xmlns:a14="http://schemas.microsoft.com/office/drawing/2010/main" val="0"/>
              </a:ext>
            </a:extLst>
          </a:blip>
          <a:srcRect l="4232" t="37726" r="67079" b="38398"/>
          <a:stretch/>
        </p:blipFill>
        <p:spPr>
          <a:xfrm>
            <a:off x="8612080" y="4019107"/>
            <a:ext cx="1821712" cy="1637414"/>
          </a:xfrm>
          <a:prstGeom prst="rect">
            <a:avLst/>
          </a:prstGeom>
        </p:spPr>
      </p:pic>
      <p:pic>
        <p:nvPicPr>
          <p:cNvPr id="16" name="Grafik 15" descr="Ein Bild, das rot, Tisch, braun, klein enthält.&#10;&#10;Automatisch generierte Beschreibung">
            <a:extLst>
              <a:ext uri="{FF2B5EF4-FFF2-40B4-BE49-F238E27FC236}">
                <a16:creationId xmlns:a16="http://schemas.microsoft.com/office/drawing/2014/main" id="{1B841609-B711-4816-A264-90275D5B3303}"/>
              </a:ext>
            </a:extLst>
          </p:cNvPr>
          <p:cNvPicPr>
            <a:picLocks noChangeAspect="1"/>
          </p:cNvPicPr>
          <p:nvPr/>
        </p:nvPicPr>
        <p:blipFill rotWithShape="1">
          <a:blip r:embed="rId3">
            <a:extLst>
              <a:ext uri="{28A0092B-C50C-407E-A947-70E740481C1C}">
                <a14:useLocalDpi xmlns:a14="http://schemas.microsoft.com/office/drawing/2010/main" val="0"/>
              </a:ext>
            </a:extLst>
          </a:blip>
          <a:srcRect l="68363" t="9457" r="4800" b="68992"/>
          <a:stretch/>
        </p:blipFill>
        <p:spPr>
          <a:xfrm>
            <a:off x="8244074" y="2323214"/>
            <a:ext cx="1704164" cy="1477926"/>
          </a:xfrm>
          <a:prstGeom prst="rect">
            <a:avLst/>
          </a:prstGeom>
        </p:spPr>
      </p:pic>
      <p:pic>
        <p:nvPicPr>
          <p:cNvPr id="17" name="Grafik 16" descr="Ein Bild, das rot, Tisch, braun, klein enthält.&#10;&#10;Automatisch generierte Beschreibung">
            <a:extLst>
              <a:ext uri="{FF2B5EF4-FFF2-40B4-BE49-F238E27FC236}">
                <a16:creationId xmlns:a16="http://schemas.microsoft.com/office/drawing/2014/main" id="{DCCE5AC4-C7D8-4DCC-A3DD-0E36280FF82F}"/>
              </a:ext>
            </a:extLst>
          </p:cNvPr>
          <p:cNvPicPr>
            <a:picLocks noChangeAspect="1"/>
          </p:cNvPicPr>
          <p:nvPr/>
        </p:nvPicPr>
        <p:blipFill rotWithShape="1">
          <a:blip r:embed="rId3">
            <a:extLst>
              <a:ext uri="{28A0092B-C50C-407E-A947-70E740481C1C}">
                <a14:useLocalDpi xmlns:a14="http://schemas.microsoft.com/office/drawing/2010/main" val="0"/>
              </a:ext>
            </a:extLst>
          </a:blip>
          <a:srcRect l="4623" t="9819" r="61721" b="67700"/>
          <a:stretch/>
        </p:blipFill>
        <p:spPr>
          <a:xfrm>
            <a:off x="6273209" y="3765696"/>
            <a:ext cx="2137144" cy="1541721"/>
          </a:xfrm>
          <a:prstGeom prst="rect">
            <a:avLst/>
          </a:prstGeom>
        </p:spPr>
      </p:pic>
      <p:pic>
        <p:nvPicPr>
          <p:cNvPr id="18" name="Grafik 17" descr="Ein Bild, das rot, Tisch, braun, klein enthält.&#10;&#10;Automatisch generierte Beschreibung">
            <a:extLst>
              <a:ext uri="{FF2B5EF4-FFF2-40B4-BE49-F238E27FC236}">
                <a16:creationId xmlns:a16="http://schemas.microsoft.com/office/drawing/2014/main" id="{19612B9F-A074-45D3-8464-883CCA419B05}"/>
              </a:ext>
            </a:extLst>
          </p:cNvPr>
          <p:cNvPicPr>
            <a:picLocks noChangeAspect="1"/>
          </p:cNvPicPr>
          <p:nvPr/>
        </p:nvPicPr>
        <p:blipFill rotWithShape="1">
          <a:blip r:embed="rId3">
            <a:extLst>
              <a:ext uri="{28A0092B-C50C-407E-A947-70E740481C1C}">
                <a14:useLocalDpi xmlns:a14="http://schemas.microsoft.com/office/drawing/2010/main" val="0"/>
              </a:ext>
            </a:extLst>
          </a:blip>
          <a:srcRect l="35601" t="62481" r="33924" b="12868"/>
          <a:stretch/>
        </p:blipFill>
        <p:spPr>
          <a:xfrm>
            <a:off x="5766685" y="1270589"/>
            <a:ext cx="1935126" cy="1690577"/>
          </a:xfrm>
          <a:prstGeom prst="rect">
            <a:avLst/>
          </a:prstGeom>
        </p:spPr>
      </p:pic>
      <p:pic>
        <p:nvPicPr>
          <p:cNvPr id="19" name="Grafik 18" descr="Ein Bild, das rot, Tisch, braun, klein enthält.&#10;&#10;Automatisch generierte Beschreibung">
            <a:extLst>
              <a:ext uri="{FF2B5EF4-FFF2-40B4-BE49-F238E27FC236}">
                <a16:creationId xmlns:a16="http://schemas.microsoft.com/office/drawing/2014/main" id="{F3C96BEA-E276-4E4F-BCDA-E1C655D8776D}"/>
              </a:ext>
            </a:extLst>
          </p:cNvPr>
          <p:cNvPicPr>
            <a:picLocks noChangeAspect="1"/>
          </p:cNvPicPr>
          <p:nvPr/>
        </p:nvPicPr>
        <p:blipFill rotWithShape="1">
          <a:blip r:embed="rId3">
            <a:extLst>
              <a:ext uri="{28A0092B-C50C-407E-A947-70E740481C1C}">
                <a14:useLocalDpi xmlns:a14="http://schemas.microsoft.com/office/drawing/2010/main" val="0"/>
              </a:ext>
            </a:extLst>
          </a:blip>
          <a:srcRect l="66401" t="66047" r="5524" b="14418"/>
          <a:stretch/>
        </p:blipFill>
        <p:spPr>
          <a:xfrm>
            <a:off x="10136377" y="1039183"/>
            <a:ext cx="1782726" cy="1339702"/>
          </a:xfrm>
          <a:prstGeom prst="rect">
            <a:avLst/>
          </a:prstGeom>
        </p:spPr>
      </p:pic>
      <p:sp>
        <p:nvSpPr>
          <p:cNvPr id="3" name="Textfeld 2">
            <a:extLst>
              <a:ext uri="{FF2B5EF4-FFF2-40B4-BE49-F238E27FC236}">
                <a16:creationId xmlns:a16="http://schemas.microsoft.com/office/drawing/2014/main" id="{C4B2A99D-FAC0-4606-9F91-673AB5FA6428}"/>
              </a:ext>
            </a:extLst>
          </p:cNvPr>
          <p:cNvSpPr txBox="1"/>
          <p:nvPr/>
        </p:nvSpPr>
        <p:spPr>
          <a:xfrm>
            <a:off x="701749" y="669851"/>
            <a:ext cx="2169042" cy="369332"/>
          </a:xfrm>
          <a:prstGeom prst="rect">
            <a:avLst/>
          </a:prstGeom>
          <a:noFill/>
        </p:spPr>
        <p:txBody>
          <a:bodyPr wrap="square" rtlCol="0">
            <a:spAutoFit/>
          </a:bodyPr>
          <a:lstStyle/>
          <a:p>
            <a:r>
              <a:rPr lang="en-US" dirty="0"/>
              <a:t>Backup organ clipart</a:t>
            </a:r>
          </a:p>
        </p:txBody>
      </p:sp>
      <p:pic>
        <p:nvPicPr>
          <p:cNvPr id="20" name="Grafik 19" descr="Ein Bild, das Tisch, braun, klein, groß enthält.&#10;&#10;Automatisch generierte Beschreibung">
            <a:extLst>
              <a:ext uri="{FF2B5EF4-FFF2-40B4-BE49-F238E27FC236}">
                <a16:creationId xmlns:a16="http://schemas.microsoft.com/office/drawing/2014/main" id="{02981E6A-27D8-4ECC-8EFF-869864BF9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250" y="1341472"/>
            <a:ext cx="4489303" cy="4848447"/>
          </a:xfrm>
          <a:prstGeom prst="rect">
            <a:avLst/>
          </a:prstGeom>
        </p:spPr>
      </p:pic>
    </p:spTree>
    <p:extLst>
      <p:ext uri="{BB962C8B-B14F-4D97-AF65-F5344CB8AC3E}">
        <p14:creationId xmlns:p14="http://schemas.microsoft.com/office/powerpoint/2010/main" val="347090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838200" y="365126"/>
            <a:ext cx="10515600" cy="751294"/>
          </a:xfrm>
        </p:spPr>
        <p:txBody>
          <a:bodyPr/>
          <a:lstStyle/>
          <a:p>
            <a:r>
              <a:rPr lang="en-US" dirty="0"/>
              <a:t>What is stored in a BIOBANK?</a:t>
            </a:r>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6"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477E7ED-6BD1-4A9F-B0F5-2775277990C7}"/>
              </a:ext>
            </a:extLst>
          </p:cNvPr>
          <p:cNvSpPr txBox="1"/>
          <p:nvPr/>
        </p:nvSpPr>
        <p:spPr>
          <a:xfrm>
            <a:off x="4352260" y="3440475"/>
            <a:ext cx="3487479" cy="1631216"/>
          </a:xfrm>
          <a:prstGeom prst="rect">
            <a:avLst/>
          </a:prstGeom>
          <a:noFill/>
        </p:spPr>
        <p:txBody>
          <a:bodyPr wrap="square" rtlCol="0">
            <a:spAutoFit/>
          </a:bodyPr>
          <a:lstStyle/>
          <a:p>
            <a:pPr algn="ctr"/>
            <a:r>
              <a:rPr lang="en-US" sz="3600" dirty="0">
                <a:solidFill>
                  <a:schemeClr val="bg1"/>
                </a:solidFill>
              </a:rPr>
              <a:t>biological fruit and vegetables</a:t>
            </a:r>
          </a:p>
          <a:p>
            <a:pPr algn="ctr"/>
            <a:endParaRPr lang="en-US" sz="2800" dirty="0">
              <a:solidFill>
                <a:schemeClr val="bg1"/>
              </a:solidFill>
            </a:endParaRPr>
          </a:p>
        </p:txBody>
      </p:sp>
      <p:sp>
        <p:nvSpPr>
          <p:cNvPr id="9" name="Textfeld 8">
            <a:extLst>
              <a:ext uri="{FF2B5EF4-FFF2-40B4-BE49-F238E27FC236}">
                <a16:creationId xmlns:a16="http://schemas.microsoft.com/office/drawing/2014/main" id="{21EF9620-CD06-4D1B-9489-5DBC5C3A3797}"/>
              </a:ext>
            </a:extLst>
          </p:cNvPr>
          <p:cNvSpPr txBox="1"/>
          <p:nvPr/>
        </p:nvSpPr>
        <p:spPr>
          <a:xfrm>
            <a:off x="8293396" y="3429000"/>
            <a:ext cx="3487479" cy="2185214"/>
          </a:xfrm>
          <a:prstGeom prst="rect">
            <a:avLst/>
          </a:prstGeom>
          <a:noFill/>
        </p:spPr>
        <p:txBody>
          <a:bodyPr wrap="square" rtlCol="0">
            <a:spAutoFit/>
          </a:bodyPr>
          <a:lstStyle/>
          <a:p>
            <a:pPr algn="ctr"/>
            <a:r>
              <a:rPr lang="en-US" sz="3600" dirty="0">
                <a:solidFill>
                  <a:schemeClr val="bg1"/>
                </a:solidFill>
              </a:rPr>
              <a:t>money out of eco-friendly paper</a:t>
            </a:r>
          </a:p>
          <a:p>
            <a:pPr algn="ctr"/>
            <a:endParaRPr lang="en-US" sz="2800" dirty="0">
              <a:solidFill>
                <a:schemeClr val="bg1"/>
              </a:solidFill>
            </a:endParaRPr>
          </a:p>
        </p:txBody>
      </p:sp>
      <p:sp>
        <p:nvSpPr>
          <p:cNvPr id="10" name="Rechteck 9">
            <a:extLst>
              <a:ext uri="{FF2B5EF4-FFF2-40B4-BE49-F238E27FC236}">
                <a16:creationId xmlns:a16="http://schemas.microsoft.com/office/drawing/2014/main" id="{8F01C5F0-2B0A-437B-8B78-E98F68C801C5}"/>
              </a:ext>
            </a:extLst>
          </p:cNvPr>
          <p:cNvSpPr/>
          <p:nvPr/>
        </p:nvSpPr>
        <p:spPr>
          <a:xfrm>
            <a:off x="255179" y="1547037"/>
            <a:ext cx="3792280" cy="5050465"/>
          </a:xfrm>
          <a:prstGeom prst="rect">
            <a:avLst/>
          </a:prstGeom>
          <a:solidFill>
            <a:srgbClr val="002060"/>
          </a:solidFill>
          <a:ln w="127000">
            <a:solidFill>
              <a:srgbClr val="18E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2EDB8547-B5ED-4ADA-9284-93168F5BD4C1}"/>
              </a:ext>
            </a:extLst>
          </p:cNvPr>
          <p:cNvSpPr txBox="1"/>
          <p:nvPr/>
        </p:nvSpPr>
        <p:spPr>
          <a:xfrm>
            <a:off x="407579" y="2875002"/>
            <a:ext cx="3487479" cy="2739211"/>
          </a:xfrm>
          <a:prstGeom prst="rect">
            <a:avLst/>
          </a:prstGeom>
          <a:noFill/>
        </p:spPr>
        <p:txBody>
          <a:bodyPr wrap="square" rtlCol="0">
            <a:spAutoFit/>
          </a:bodyPr>
          <a:lstStyle/>
          <a:p>
            <a:pPr algn="ctr"/>
            <a:r>
              <a:rPr lang="en-US" sz="3600" dirty="0">
                <a:solidFill>
                  <a:schemeClr val="bg1"/>
                </a:solidFill>
              </a:rPr>
              <a:t>human tissue (like blood, urine and hair) and medical data</a:t>
            </a:r>
          </a:p>
          <a:p>
            <a:pPr algn="ctr"/>
            <a:endParaRPr lang="en-US" sz="2800" dirty="0">
              <a:solidFill>
                <a:schemeClr val="bg1"/>
              </a:solidFill>
            </a:endParaRPr>
          </a:p>
        </p:txBody>
      </p:sp>
    </p:spTree>
    <p:extLst>
      <p:ext uri="{BB962C8B-B14F-4D97-AF65-F5344CB8AC3E}">
        <p14:creationId xmlns:p14="http://schemas.microsoft.com/office/powerpoint/2010/main" val="151915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838200" y="365126"/>
            <a:ext cx="10515600" cy="751294"/>
          </a:xfrm>
        </p:spPr>
        <p:txBody>
          <a:bodyPr/>
          <a:lstStyle/>
          <a:p>
            <a:r>
              <a:rPr lang="en-US" dirty="0"/>
              <a:t>How many liters of blood has a human?</a:t>
            </a:r>
          </a:p>
        </p:txBody>
      </p:sp>
      <p:sp>
        <p:nvSpPr>
          <p:cNvPr id="4" name="Rechteck 3">
            <a:extLst>
              <a:ext uri="{FF2B5EF4-FFF2-40B4-BE49-F238E27FC236}">
                <a16:creationId xmlns:a16="http://schemas.microsoft.com/office/drawing/2014/main" id="{B5AB258E-7659-42CC-A9C6-8784BD02E321}"/>
              </a:ext>
            </a:extLst>
          </p:cNvPr>
          <p:cNvSpPr/>
          <p:nvPr/>
        </p:nvSpPr>
        <p:spPr>
          <a:xfrm>
            <a:off x="258724"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5"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AEBAD41F-07DD-4D0A-89CD-537045832AD4}"/>
              </a:ext>
            </a:extLst>
          </p:cNvPr>
          <p:cNvSpPr txBox="1"/>
          <p:nvPr/>
        </p:nvSpPr>
        <p:spPr>
          <a:xfrm>
            <a:off x="411124" y="3322413"/>
            <a:ext cx="3487479" cy="1446550"/>
          </a:xfrm>
          <a:prstGeom prst="rect">
            <a:avLst/>
          </a:prstGeom>
          <a:noFill/>
        </p:spPr>
        <p:txBody>
          <a:bodyPr wrap="square" rtlCol="0">
            <a:spAutoFit/>
          </a:bodyPr>
          <a:lstStyle/>
          <a:p>
            <a:pPr algn="ctr"/>
            <a:r>
              <a:rPr lang="en-US" sz="3600" dirty="0">
                <a:solidFill>
                  <a:schemeClr val="bg1"/>
                </a:solidFill>
              </a:rPr>
              <a:t>10 liters</a:t>
            </a:r>
          </a:p>
          <a:p>
            <a:pPr algn="ctr"/>
            <a:endParaRPr lang="en-US" sz="2800" dirty="0">
              <a:solidFill>
                <a:schemeClr val="bg1"/>
              </a:solidFill>
            </a:endParaRPr>
          </a:p>
          <a:p>
            <a:pPr algn="ctr"/>
            <a:r>
              <a:rPr lang="en-US" sz="2400" dirty="0">
                <a:solidFill>
                  <a:schemeClr val="bg1"/>
                </a:solidFill>
              </a:rPr>
              <a:t>(big water bucket)</a:t>
            </a:r>
          </a:p>
        </p:txBody>
      </p:sp>
      <p:sp>
        <p:nvSpPr>
          <p:cNvPr id="7" name="Textfeld 6">
            <a:extLst>
              <a:ext uri="{FF2B5EF4-FFF2-40B4-BE49-F238E27FC236}">
                <a16:creationId xmlns:a16="http://schemas.microsoft.com/office/drawing/2014/main" id="{8BDBD175-C0A8-4A95-AB06-9E264A9099CB}"/>
              </a:ext>
            </a:extLst>
          </p:cNvPr>
          <p:cNvSpPr txBox="1"/>
          <p:nvPr/>
        </p:nvSpPr>
        <p:spPr>
          <a:xfrm>
            <a:off x="3992525" y="3322413"/>
            <a:ext cx="4206949" cy="1754326"/>
          </a:xfrm>
          <a:prstGeom prst="rect">
            <a:avLst/>
          </a:prstGeom>
          <a:noFill/>
        </p:spPr>
        <p:txBody>
          <a:bodyPr wrap="square" rtlCol="0">
            <a:spAutoFit/>
          </a:bodyPr>
          <a:lstStyle/>
          <a:p>
            <a:pPr algn="ctr"/>
            <a:r>
              <a:rPr lang="en-US" sz="3600" dirty="0">
                <a:solidFill>
                  <a:schemeClr val="bg1"/>
                </a:solidFill>
              </a:rPr>
              <a:t>250 milliliters</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r>
              <a:rPr lang="en-US" sz="2400" dirty="0">
                <a:solidFill>
                  <a:schemeClr val="bg1"/>
                </a:solidFill>
              </a:rPr>
              <a:t>(glass of water)</a:t>
            </a:r>
          </a:p>
          <a:p>
            <a:pPr algn="ctr"/>
            <a:endParaRPr lang="en-US" sz="2400" dirty="0">
              <a:solidFill>
                <a:schemeClr val="bg1"/>
              </a:solidFill>
            </a:endParaRPr>
          </a:p>
        </p:txBody>
      </p:sp>
      <p:sp>
        <p:nvSpPr>
          <p:cNvPr id="8" name="Textfeld 7">
            <a:extLst>
              <a:ext uri="{FF2B5EF4-FFF2-40B4-BE49-F238E27FC236}">
                <a16:creationId xmlns:a16="http://schemas.microsoft.com/office/drawing/2014/main" id="{44841F28-DBD9-4133-9C7C-ECB011AA75D5}"/>
              </a:ext>
            </a:extLst>
          </p:cNvPr>
          <p:cNvSpPr txBox="1"/>
          <p:nvPr/>
        </p:nvSpPr>
        <p:spPr>
          <a:xfrm>
            <a:off x="7933660" y="3322413"/>
            <a:ext cx="4206949" cy="1384995"/>
          </a:xfrm>
          <a:prstGeom prst="rect">
            <a:avLst/>
          </a:prstGeom>
          <a:noFill/>
        </p:spPr>
        <p:txBody>
          <a:bodyPr wrap="square" rtlCol="0">
            <a:spAutoFit/>
          </a:bodyPr>
          <a:lstStyle/>
          <a:p>
            <a:pPr algn="ctr"/>
            <a:r>
              <a:rPr lang="en-US" sz="3600" dirty="0">
                <a:solidFill>
                  <a:schemeClr val="bg1"/>
                </a:solidFill>
              </a:rPr>
              <a:t>3 – 6 liters</a:t>
            </a:r>
          </a:p>
          <a:p>
            <a:pPr algn="ctr"/>
            <a:endParaRPr lang="en-US" sz="2400" dirty="0">
              <a:solidFill>
                <a:schemeClr val="bg1"/>
              </a:solidFill>
            </a:endParaRPr>
          </a:p>
          <a:p>
            <a:pPr algn="ctr"/>
            <a:r>
              <a:rPr lang="en-US" sz="2400" dirty="0">
                <a:solidFill>
                  <a:schemeClr val="bg1"/>
                </a:solidFill>
              </a:rPr>
              <a:t>(3 – 6 milk cartons)</a:t>
            </a:r>
          </a:p>
        </p:txBody>
      </p:sp>
      <p:pic>
        <p:nvPicPr>
          <p:cNvPr id="9" name="Grafik 8" descr="Ein Bild, das rot, Tisch, braun, klein enthält.&#10;&#10;Automatisch generierte Beschreibung">
            <a:extLst>
              <a:ext uri="{FF2B5EF4-FFF2-40B4-BE49-F238E27FC236}">
                <a16:creationId xmlns:a16="http://schemas.microsoft.com/office/drawing/2014/main" id="{A86C589B-F572-40A8-B82C-3756D8ECF186}"/>
              </a:ext>
            </a:extLst>
          </p:cNvPr>
          <p:cNvPicPr>
            <a:picLocks noChangeAspect="1"/>
          </p:cNvPicPr>
          <p:nvPr/>
        </p:nvPicPr>
        <p:blipFill rotWithShape="1">
          <a:blip r:embed="rId2">
            <a:extLst>
              <a:ext uri="{28A0092B-C50C-407E-A947-70E740481C1C}">
                <a14:useLocalDpi xmlns:a14="http://schemas.microsoft.com/office/drawing/2010/main" val="0"/>
              </a:ext>
            </a:extLst>
          </a:blip>
          <a:srcRect l="43023" t="6615" r="36214" b="67649"/>
          <a:stretch/>
        </p:blipFill>
        <p:spPr>
          <a:xfrm rot="1240311">
            <a:off x="9775237" y="320813"/>
            <a:ext cx="1792240" cy="2399287"/>
          </a:xfrm>
          <a:prstGeom prst="rect">
            <a:avLst/>
          </a:prstGeom>
          <a:ln>
            <a:solidFill>
              <a:srgbClr val="002060"/>
            </a:solidFill>
          </a:ln>
        </p:spPr>
      </p:pic>
    </p:spTree>
    <p:extLst>
      <p:ext uri="{BB962C8B-B14F-4D97-AF65-F5344CB8AC3E}">
        <p14:creationId xmlns:p14="http://schemas.microsoft.com/office/powerpoint/2010/main" val="292761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838200" y="365126"/>
            <a:ext cx="10515600" cy="751294"/>
          </a:xfrm>
        </p:spPr>
        <p:txBody>
          <a:bodyPr/>
          <a:lstStyle/>
          <a:p>
            <a:r>
              <a:rPr lang="en-US" dirty="0"/>
              <a:t>How many liters of blood has a human?</a:t>
            </a:r>
          </a:p>
        </p:txBody>
      </p:sp>
      <p:sp>
        <p:nvSpPr>
          <p:cNvPr id="4" name="Rechteck 3">
            <a:extLst>
              <a:ext uri="{FF2B5EF4-FFF2-40B4-BE49-F238E27FC236}">
                <a16:creationId xmlns:a16="http://schemas.microsoft.com/office/drawing/2014/main" id="{B5AB258E-7659-42CC-A9C6-8784BD02E321}"/>
              </a:ext>
            </a:extLst>
          </p:cNvPr>
          <p:cNvSpPr/>
          <p:nvPr/>
        </p:nvSpPr>
        <p:spPr>
          <a:xfrm>
            <a:off x="258724"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AEBAD41F-07DD-4D0A-89CD-537045832AD4}"/>
              </a:ext>
            </a:extLst>
          </p:cNvPr>
          <p:cNvSpPr txBox="1"/>
          <p:nvPr/>
        </p:nvSpPr>
        <p:spPr>
          <a:xfrm>
            <a:off x="411124" y="3322413"/>
            <a:ext cx="3487479" cy="1446550"/>
          </a:xfrm>
          <a:prstGeom prst="rect">
            <a:avLst/>
          </a:prstGeom>
          <a:noFill/>
        </p:spPr>
        <p:txBody>
          <a:bodyPr wrap="square" rtlCol="0">
            <a:spAutoFit/>
          </a:bodyPr>
          <a:lstStyle/>
          <a:p>
            <a:pPr algn="ctr"/>
            <a:r>
              <a:rPr lang="en-US" sz="3600" dirty="0">
                <a:solidFill>
                  <a:schemeClr val="bg1"/>
                </a:solidFill>
              </a:rPr>
              <a:t>10 liters</a:t>
            </a:r>
          </a:p>
          <a:p>
            <a:pPr algn="ctr"/>
            <a:endParaRPr lang="en-US" sz="2800" dirty="0">
              <a:solidFill>
                <a:schemeClr val="bg1"/>
              </a:solidFill>
            </a:endParaRPr>
          </a:p>
          <a:p>
            <a:pPr algn="ctr"/>
            <a:r>
              <a:rPr lang="en-US" sz="2400" dirty="0">
                <a:solidFill>
                  <a:schemeClr val="bg1"/>
                </a:solidFill>
              </a:rPr>
              <a:t>(big water bucket)</a:t>
            </a:r>
          </a:p>
        </p:txBody>
      </p:sp>
      <p:sp>
        <p:nvSpPr>
          <p:cNvPr id="7" name="Textfeld 6">
            <a:extLst>
              <a:ext uri="{FF2B5EF4-FFF2-40B4-BE49-F238E27FC236}">
                <a16:creationId xmlns:a16="http://schemas.microsoft.com/office/drawing/2014/main" id="{8BDBD175-C0A8-4A95-AB06-9E264A9099CB}"/>
              </a:ext>
            </a:extLst>
          </p:cNvPr>
          <p:cNvSpPr txBox="1"/>
          <p:nvPr/>
        </p:nvSpPr>
        <p:spPr>
          <a:xfrm>
            <a:off x="3992525" y="3322413"/>
            <a:ext cx="4206949" cy="1754326"/>
          </a:xfrm>
          <a:prstGeom prst="rect">
            <a:avLst/>
          </a:prstGeom>
          <a:noFill/>
        </p:spPr>
        <p:txBody>
          <a:bodyPr wrap="square" rtlCol="0">
            <a:spAutoFit/>
          </a:bodyPr>
          <a:lstStyle/>
          <a:p>
            <a:pPr algn="ctr"/>
            <a:r>
              <a:rPr lang="en-US" sz="3600" dirty="0">
                <a:solidFill>
                  <a:schemeClr val="bg1"/>
                </a:solidFill>
              </a:rPr>
              <a:t>250 milliliters</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r>
              <a:rPr lang="en-US" sz="2400" dirty="0">
                <a:solidFill>
                  <a:schemeClr val="bg1"/>
                </a:solidFill>
              </a:rPr>
              <a:t>(glass of water)</a:t>
            </a:r>
          </a:p>
          <a:p>
            <a:pPr algn="ctr"/>
            <a:endParaRPr lang="en-US" sz="2400" dirty="0">
              <a:solidFill>
                <a:schemeClr val="bg1"/>
              </a:solidFill>
            </a:endParaRPr>
          </a:p>
        </p:txBody>
      </p:sp>
      <p:sp>
        <p:nvSpPr>
          <p:cNvPr id="9" name="Rechteck 8">
            <a:extLst>
              <a:ext uri="{FF2B5EF4-FFF2-40B4-BE49-F238E27FC236}">
                <a16:creationId xmlns:a16="http://schemas.microsoft.com/office/drawing/2014/main" id="{0C18DC80-A484-4C60-BC25-2D321D3740FB}"/>
              </a:ext>
            </a:extLst>
          </p:cNvPr>
          <p:cNvSpPr/>
          <p:nvPr/>
        </p:nvSpPr>
        <p:spPr>
          <a:xfrm>
            <a:off x="8140995" y="1520456"/>
            <a:ext cx="3792280" cy="5050465"/>
          </a:xfrm>
          <a:prstGeom prst="rect">
            <a:avLst/>
          </a:prstGeom>
          <a:solidFill>
            <a:srgbClr val="002060"/>
          </a:solidFill>
          <a:ln w="127000">
            <a:solidFill>
              <a:srgbClr val="18E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4841F28-DBD9-4133-9C7C-ECB011AA75D5}"/>
              </a:ext>
            </a:extLst>
          </p:cNvPr>
          <p:cNvSpPr txBox="1"/>
          <p:nvPr/>
        </p:nvSpPr>
        <p:spPr>
          <a:xfrm>
            <a:off x="7992140" y="3353190"/>
            <a:ext cx="4206949" cy="1384995"/>
          </a:xfrm>
          <a:prstGeom prst="rect">
            <a:avLst/>
          </a:prstGeom>
          <a:noFill/>
        </p:spPr>
        <p:txBody>
          <a:bodyPr wrap="square" rtlCol="0">
            <a:spAutoFit/>
          </a:bodyPr>
          <a:lstStyle/>
          <a:p>
            <a:pPr algn="ctr"/>
            <a:r>
              <a:rPr lang="en-US" sz="3600" dirty="0">
                <a:solidFill>
                  <a:schemeClr val="bg1"/>
                </a:solidFill>
              </a:rPr>
              <a:t>3 – 6 liters</a:t>
            </a:r>
          </a:p>
          <a:p>
            <a:pPr algn="ctr"/>
            <a:endParaRPr lang="en-US" sz="2400" dirty="0">
              <a:solidFill>
                <a:schemeClr val="bg1"/>
              </a:solidFill>
            </a:endParaRPr>
          </a:p>
          <a:p>
            <a:pPr algn="ctr"/>
            <a:r>
              <a:rPr lang="en-US" sz="2400" dirty="0">
                <a:solidFill>
                  <a:schemeClr val="bg1"/>
                </a:solidFill>
              </a:rPr>
              <a:t>(3 – 6 milk cartons)</a:t>
            </a:r>
          </a:p>
        </p:txBody>
      </p:sp>
      <p:pic>
        <p:nvPicPr>
          <p:cNvPr id="11" name="Grafik 10" descr="Ein Bild, das rot, Tisch, braun, klein enthält.&#10;&#10;Automatisch generierte Beschreibung">
            <a:extLst>
              <a:ext uri="{FF2B5EF4-FFF2-40B4-BE49-F238E27FC236}">
                <a16:creationId xmlns:a16="http://schemas.microsoft.com/office/drawing/2014/main" id="{5B519BBD-72E5-46E0-9F21-42CC56F9E0B0}"/>
              </a:ext>
            </a:extLst>
          </p:cNvPr>
          <p:cNvPicPr>
            <a:picLocks noChangeAspect="1"/>
          </p:cNvPicPr>
          <p:nvPr/>
        </p:nvPicPr>
        <p:blipFill rotWithShape="1">
          <a:blip r:embed="rId2">
            <a:extLst>
              <a:ext uri="{28A0092B-C50C-407E-A947-70E740481C1C}">
                <a14:useLocalDpi xmlns:a14="http://schemas.microsoft.com/office/drawing/2010/main" val="0"/>
              </a:ext>
            </a:extLst>
          </a:blip>
          <a:srcRect l="43023" t="6615" r="36214" b="67649"/>
          <a:stretch/>
        </p:blipFill>
        <p:spPr>
          <a:xfrm rot="1240311">
            <a:off x="9775237" y="320813"/>
            <a:ext cx="1792240" cy="2399287"/>
          </a:xfrm>
          <a:prstGeom prst="rect">
            <a:avLst/>
          </a:prstGeom>
          <a:ln>
            <a:solidFill>
              <a:srgbClr val="002060"/>
            </a:solidFill>
          </a:ln>
        </p:spPr>
      </p:pic>
    </p:spTree>
    <p:extLst>
      <p:ext uri="{BB962C8B-B14F-4D97-AF65-F5344CB8AC3E}">
        <p14:creationId xmlns:p14="http://schemas.microsoft.com/office/powerpoint/2010/main" val="271839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AB258E-7659-42CC-A9C6-8784BD02E321}"/>
              </a:ext>
            </a:extLst>
          </p:cNvPr>
          <p:cNvSpPr/>
          <p:nvPr/>
        </p:nvSpPr>
        <p:spPr>
          <a:xfrm>
            <a:off x="258724"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3346523" y="547289"/>
            <a:ext cx="8366051" cy="751294"/>
          </a:xfrm>
        </p:spPr>
        <p:txBody>
          <a:bodyPr/>
          <a:lstStyle/>
          <a:p>
            <a:r>
              <a:rPr lang="en-US" dirty="0"/>
              <a:t>How heavy is your brain?</a:t>
            </a:r>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5"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AEBAD41F-07DD-4D0A-89CD-537045832AD4}"/>
              </a:ext>
            </a:extLst>
          </p:cNvPr>
          <p:cNvSpPr txBox="1"/>
          <p:nvPr/>
        </p:nvSpPr>
        <p:spPr>
          <a:xfrm>
            <a:off x="411124" y="3322413"/>
            <a:ext cx="3487479" cy="1446550"/>
          </a:xfrm>
          <a:prstGeom prst="rect">
            <a:avLst/>
          </a:prstGeom>
          <a:noFill/>
        </p:spPr>
        <p:txBody>
          <a:bodyPr wrap="square" rtlCol="0">
            <a:spAutoFit/>
          </a:bodyPr>
          <a:lstStyle/>
          <a:p>
            <a:pPr algn="ctr"/>
            <a:r>
              <a:rPr lang="en-US" sz="3600" dirty="0">
                <a:solidFill>
                  <a:schemeClr val="bg1"/>
                </a:solidFill>
              </a:rPr>
              <a:t>200 grams</a:t>
            </a:r>
          </a:p>
          <a:p>
            <a:pPr algn="ctr"/>
            <a:endParaRPr lang="en-US" sz="2800" dirty="0">
              <a:solidFill>
                <a:schemeClr val="bg1"/>
              </a:solidFill>
            </a:endParaRPr>
          </a:p>
          <a:p>
            <a:pPr algn="ctr"/>
            <a:r>
              <a:rPr lang="en-US" sz="2400" dirty="0">
                <a:solidFill>
                  <a:schemeClr val="bg1"/>
                </a:solidFill>
              </a:rPr>
              <a:t>(like 2 chocolate bars)</a:t>
            </a:r>
          </a:p>
        </p:txBody>
      </p:sp>
      <p:sp>
        <p:nvSpPr>
          <p:cNvPr id="7" name="Textfeld 6">
            <a:extLst>
              <a:ext uri="{FF2B5EF4-FFF2-40B4-BE49-F238E27FC236}">
                <a16:creationId xmlns:a16="http://schemas.microsoft.com/office/drawing/2014/main" id="{8BDBD175-C0A8-4A95-AB06-9E264A9099CB}"/>
              </a:ext>
            </a:extLst>
          </p:cNvPr>
          <p:cNvSpPr txBox="1"/>
          <p:nvPr/>
        </p:nvSpPr>
        <p:spPr>
          <a:xfrm>
            <a:off x="3992525" y="3100541"/>
            <a:ext cx="4206949" cy="2062103"/>
          </a:xfrm>
          <a:prstGeom prst="rect">
            <a:avLst/>
          </a:prstGeom>
          <a:noFill/>
        </p:spPr>
        <p:txBody>
          <a:bodyPr wrap="square" rtlCol="0">
            <a:spAutoFit/>
          </a:bodyPr>
          <a:lstStyle/>
          <a:p>
            <a:pPr algn="ctr"/>
            <a:r>
              <a:rPr lang="en-US" sz="3600" dirty="0">
                <a:solidFill>
                  <a:schemeClr val="bg1"/>
                </a:solidFill>
              </a:rPr>
              <a:t>Just over </a:t>
            </a:r>
          </a:p>
          <a:p>
            <a:pPr algn="ctr"/>
            <a:r>
              <a:rPr lang="en-US" sz="3600" dirty="0">
                <a:solidFill>
                  <a:schemeClr val="bg1"/>
                </a:solidFill>
              </a:rPr>
              <a:t>1 kilogram</a:t>
            </a:r>
          </a:p>
          <a:p>
            <a:pPr algn="ctr"/>
            <a:endParaRPr lang="en-US" sz="800" dirty="0">
              <a:solidFill>
                <a:schemeClr val="bg1"/>
              </a:solidFill>
            </a:endParaRPr>
          </a:p>
          <a:p>
            <a:pPr algn="ctr"/>
            <a:r>
              <a:rPr lang="en-US" sz="2400" dirty="0">
                <a:solidFill>
                  <a:schemeClr val="bg1"/>
                </a:solidFill>
              </a:rPr>
              <a:t>(bit more than a milk carton)</a:t>
            </a:r>
          </a:p>
          <a:p>
            <a:pPr algn="ctr"/>
            <a:endParaRPr lang="en-US" sz="2400" dirty="0">
              <a:solidFill>
                <a:schemeClr val="bg1"/>
              </a:solidFill>
            </a:endParaRPr>
          </a:p>
        </p:txBody>
      </p:sp>
      <p:sp>
        <p:nvSpPr>
          <p:cNvPr id="8" name="Textfeld 7">
            <a:extLst>
              <a:ext uri="{FF2B5EF4-FFF2-40B4-BE49-F238E27FC236}">
                <a16:creationId xmlns:a16="http://schemas.microsoft.com/office/drawing/2014/main" id="{44841F28-DBD9-4133-9C7C-ECB011AA75D5}"/>
              </a:ext>
            </a:extLst>
          </p:cNvPr>
          <p:cNvSpPr txBox="1"/>
          <p:nvPr/>
        </p:nvSpPr>
        <p:spPr>
          <a:xfrm>
            <a:off x="7933660" y="3322413"/>
            <a:ext cx="4206949" cy="1877437"/>
          </a:xfrm>
          <a:prstGeom prst="rect">
            <a:avLst/>
          </a:prstGeom>
          <a:noFill/>
        </p:spPr>
        <p:txBody>
          <a:bodyPr wrap="square" rtlCol="0">
            <a:spAutoFit/>
          </a:bodyPr>
          <a:lstStyle/>
          <a:p>
            <a:pPr algn="ctr"/>
            <a:r>
              <a:rPr lang="en-US" sz="3600" dirty="0">
                <a:solidFill>
                  <a:schemeClr val="bg1"/>
                </a:solidFill>
              </a:rPr>
              <a:t>3 kilograms</a:t>
            </a:r>
          </a:p>
          <a:p>
            <a:pPr algn="ctr"/>
            <a:endParaRPr lang="en-US" sz="800" dirty="0">
              <a:solidFill>
                <a:schemeClr val="bg1"/>
              </a:solidFill>
            </a:endParaRPr>
          </a:p>
          <a:p>
            <a:pPr algn="ctr"/>
            <a:r>
              <a:rPr lang="en-US" sz="2400" dirty="0">
                <a:solidFill>
                  <a:schemeClr val="bg1"/>
                </a:solidFill>
              </a:rPr>
              <a:t>(like a medicine ball in </a:t>
            </a:r>
          </a:p>
          <a:p>
            <a:pPr algn="ctr"/>
            <a:r>
              <a:rPr lang="en-US" sz="2400" dirty="0">
                <a:solidFill>
                  <a:schemeClr val="bg1"/>
                </a:solidFill>
              </a:rPr>
              <a:t>sports class)</a:t>
            </a:r>
          </a:p>
          <a:p>
            <a:pPr algn="ctr"/>
            <a:endParaRPr lang="en-US" sz="2400" dirty="0">
              <a:solidFill>
                <a:schemeClr val="bg1"/>
              </a:solidFill>
            </a:endParaRPr>
          </a:p>
        </p:txBody>
      </p:sp>
      <p:pic>
        <p:nvPicPr>
          <p:cNvPr id="9" name="Grafik 8" descr="Ein Bild, das rot, Tisch, braun, klein enthält.&#10;&#10;Automatisch generierte Beschreibung">
            <a:extLst>
              <a:ext uri="{FF2B5EF4-FFF2-40B4-BE49-F238E27FC236}">
                <a16:creationId xmlns:a16="http://schemas.microsoft.com/office/drawing/2014/main" id="{7CA33A13-B685-48A4-949F-0D15CFDA882F}"/>
              </a:ext>
            </a:extLst>
          </p:cNvPr>
          <p:cNvPicPr>
            <a:picLocks noChangeAspect="1"/>
          </p:cNvPicPr>
          <p:nvPr/>
        </p:nvPicPr>
        <p:blipFill rotWithShape="1">
          <a:blip r:embed="rId2">
            <a:extLst>
              <a:ext uri="{28A0092B-C50C-407E-A947-70E740481C1C}">
                <a14:useLocalDpi xmlns:a14="http://schemas.microsoft.com/office/drawing/2010/main" val="0"/>
              </a:ext>
            </a:extLst>
          </a:blip>
          <a:srcRect l="5069" t="65116" r="64456" b="14419"/>
          <a:stretch/>
        </p:blipFill>
        <p:spPr>
          <a:xfrm rot="20576881">
            <a:off x="638422" y="543363"/>
            <a:ext cx="2694409" cy="1954185"/>
          </a:xfrm>
          <a:prstGeom prst="rect">
            <a:avLst/>
          </a:prstGeom>
          <a:ln>
            <a:solidFill>
              <a:srgbClr val="002060"/>
            </a:solidFill>
          </a:ln>
        </p:spPr>
      </p:pic>
    </p:spTree>
    <p:extLst>
      <p:ext uri="{BB962C8B-B14F-4D97-AF65-F5344CB8AC3E}">
        <p14:creationId xmlns:p14="http://schemas.microsoft.com/office/powerpoint/2010/main" val="230118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AB258E-7659-42CC-A9C6-8784BD02E321}"/>
              </a:ext>
            </a:extLst>
          </p:cNvPr>
          <p:cNvSpPr/>
          <p:nvPr/>
        </p:nvSpPr>
        <p:spPr>
          <a:xfrm>
            <a:off x="258724"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5050465"/>
          </a:xfrm>
          <a:prstGeom prst="rect">
            <a:avLst/>
          </a:prstGeom>
          <a:solidFill>
            <a:srgbClr val="002060"/>
          </a:solidFill>
          <a:ln w="127000">
            <a:solidFill>
              <a:srgbClr val="18E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5"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AEBAD41F-07DD-4D0A-89CD-537045832AD4}"/>
              </a:ext>
            </a:extLst>
          </p:cNvPr>
          <p:cNvSpPr txBox="1"/>
          <p:nvPr/>
        </p:nvSpPr>
        <p:spPr>
          <a:xfrm>
            <a:off x="411124" y="3322413"/>
            <a:ext cx="3487479" cy="1446550"/>
          </a:xfrm>
          <a:prstGeom prst="rect">
            <a:avLst/>
          </a:prstGeom>
          <a:noFill/>
        </p:spPr>
        <p:txBody>
          <a:bodyPr wrap="square" rtlCol="0">
            <a:spAutoFit/>
          </a:bodyPr>
          <a:lstStyle/>
          <a:p>
            <a:pPr algn="ctr"/>
            <a:r>
              <a:rPr lang="en-US" sz="3600" dirty="0">
                <a:solidFill>
                  <a:schemeClr val="bg1"/>
                </a:solidFill>
              </a:rPr>
              <a:t>200 grams</a:t>
            </a:r>
          </a:p>
          <a:p>
            <a:pPr algn="ctr"/>
            <a:endParaRPr lang="en-US" sz="2800" dirty="0">
              <a:solidFill>
                <a:schemeClr val="bg1"/>
              </a:solidFill>
            </a:endParaRPr>
          </a:p>
          <a:p>
            <a:pPr algn="ctr"/>
            <a:r>
              <a:rPr lang="en-US" sz="2400" dirty="0">
                <a:solidFill>
                  <a:schemeClr val="bg1"/>
                </a:solidFill>
              </a:rPr>
              <a:t>(like 2 chocolate bars)</a:t>
            </a:r>
          </a:p>
        </p:txBody>
      </p:sp>
      <p:sp>
        <p:nvSpPr>
          <p:cNvPr id="7" name="Textfeld 6">
            <a:extLst>
              <a:ext uri="{FF2B5EF4-FFF2-40B4-BE49-F238E27FC236}">
                <a16:creationId xmlns:a16="http://schemas.microsoft.com/office/drawing/2014/main" id="{8BDBD175-C0A8-4A95-AB06-9E264A9099CB}"/>
              </a:ext>
            </a:extLst>
          </p:cNvPr>
          <p:cNvSpPr txBox="1"/>
          <p:nvPr/>
        </p:nvSpPr>
        <p:spPr>
          <a:xfrm>
            <a:off x="3992525" y="3100541"/>
            <a:ext cx="4206949" cy="2062103"/>
          </a:xfrm>
          <a:prstGeom prst="rect">
            <a:avLst/>
          </a:prstGeom>
          <a:noFill/>
        </p:spPr>
        <p:txBody>
          <a:bodyPr wrap="square" rtlCol="0">
            <a:spAutoFit/>
          </a:bodyPr>
          <a:lstStyle/>
          <a:p>
            <a:pPr algn="ctr"/>
            <a:r>
              <a:rPr lang="en-US" sz="3600" dirty="0">
                <a:solidFill>
                  <a:schemeClr val="bg1"/>
                </a:solidFill>
              </a:rPr>
              <a:t>Just over </a:t>
            </a:r>
          </a:p>
          <a:p>
            <a:pPr algn="ctr"/>
            <a:r>
              <a:rPr lang="en-US" sz="3600" dirty="0">
                <a:solidFill>
                  <a:schemeClr val="bg1"/>
                </a:solidFill>
              </a:rPr>
              <a:t>1 kilogram</a:t>
            </a:r>
          </a:p>
          <a:p>
            <a:pPr algn="ctr"/>
            <a:endParaRPr lang="en-US" sz="800" dirty="0">
              <a:solidFill>
                <a:schemeClr val="bg1"/>
              </a:solidFill>
            </a:endParaRPr>
          </a:p>
          <a:p>
            <a:pPr algn="ctr"/>
            <a:r>
              <a:rPr lang="en-US" sz="2400" dirty="0">
                <a:solidFill>
                  <a:schemeClr val="bg1"/>
                </a:solidFill>
              </a:rPr>
              <a:t>(bit more than a milk carton)</a:t>
            </a:r>
          </a:p>
          <a:p>
            <a:pPr algn="ctr"/>
            <a:endParaRPr lang="en-US" sz="2400" dirty="0">
              <a:solidFill>
                <a:schemeClr val="bg1"/>
              </a:solidFill>
            </a:endParaRPr>
          </a:p>
        </p:txBody>
      </p:sp>
      <p:sp>
        <p:nvSpPr>
          <p:cNvPr id="8" name="Textfeld 7">
            <a:extLst>
              <a:ext uri="{FF2B5EF4-FFF2-40B4-BE49-F238E27FC236}">
                <a16:creationId xmlns:a16="http://schemas.microsoft.com/office/drawing/2014/main" id="{44841F28-DBD9-4133-9C7C-ECB011AA75D5}"/>
              </a:ext>
            </a:extLst>
          </p:cNvPr>
          <p:cNvSpPr txBox="1"/>
          <p:nvPr/>
        </p:nvSpPr>
        <p:spPr>
          <a:xfrm>
            <a:off x="7933660" y="3322413"/>
            <a:ext cx="4206949" cy="1877437"/>
          </a:xfrm>
          <a:prstGeom prst="rect">
            <a:avLst/>
          </a:prstGeom>
          <a:noFill/>
        </p:spPr>
        <p:txBody>
          <a:bodyPr wrap="square" rtlCol="0">
            <a:spAutoFit/>
          </a:bodyPr>
          <a:lstStyle/>
          <a:p>
            <a:pPr algn="ctr"/>
            <a:r>
              <a:rPr lang="en-US" sz="3600" dirty="0">
                <a:solidFill>
                  <a:schemeClr val="bg1"/>
                </a:solidFill>
              </a:rPr>
              <a:t>3 kilograms</a:t>
            </a:r>
          </a:p>
          <a:p>
            <a:pPr algn="ctr"/>
            <a:endParaRPr lang="en-US" sz="800" dirty="0">
              <a:solidFill>
                <a:schemeClr val="bg1"/>
              </a:solidFill>
            </a:endParaRPr>
          </a:p>
          <a:p>
            <a:pPr algn="ctr"/>
            <a:r>
              <a:rPr lang="en-US" sz="2400" dirty="0">
                <a:solidFill>
                  <a:schemeClr val="bg1"/>
                </a:solidFill>
              </a:rPr>
              <a:t>(like a medicine ball in </a:t>
            </a:r>
          </a:p>
          <a:p>
            <a:pPr algn="ctr"/>
            <a:r>
              <a:rPr lang="en-US" sz="2400" dirty="0">
                <a:solidFill>
                  <a:schemeClr val="bg1"/>
                </a:solidFill>
              </a:rPr>
              <a:t>sports class)</a:t>
            </a:r>
          </a:p>
          <a:p>
            <a:pPr algn="ctr"/>
            <a:endParaRPr lang="en-US" sz="2400" dirty="0">
              <a:solidFill>
                <a:schemeClr val="bg1"/>
              </a:solidFill>
            </a:endParaRPr>
          </a:p>
        </p:txBody>
      </p:sp>
      <p:sp>
        <p:nvSpPr>
          <p:cNvPr id="12" name="Titel 1">
            <a:extLst>
              <a:ext uri="{FF2B5EF4-FFF2-40B4-BE49-F238E27FC236}">
                <a16:creationId xmlns:a16="http://schemas.microsoft.com/office/drawing/2014/main" id="{370E6F9D-3918-49C1-8503-B1CA19CBA10E}"/>
              </a:ext>
            </a:extLst>
          </p:cNvPr>
          <p:cNvSpPr>
            <a:spLocks noGrp="1"/>
          </p:cNvSpPr>
          <p:nvPr>
            <p:ph type="title"/>
          </p:nvPr>
        </p:nvSpPr>
        <p:spPr>
          <a:xfrm>
            <a:off x="3035816" y="547289"/>
            <a:ext cx="8366051" cy="751294"/>
          </a:xfrm>
        </p:spPr>
        <p:txBody>
          <a:bodyPr/>
          <a:lstStyle/>
          <a:p>
            <a:r>
              <a:rPr lang="en-US" dirty="0"/>
              <a:t>How heavy is your brain?</a:t>
            </a:r>
          </a:p>
        </p:txBody>
      </p:sp>
      <p:pic>
        <p:nvPicPr>
          <p:cNvPr id="13" name="Grafik 12" descr="Ein Bild, das rot, Tisch, braun, klein enthält.&#10;&#10;Automatisch generierte Beschreibung">
            <a:extLst>
              <a:ext uri="{FF2B5EF4-FFF2-40B4-BE49-F238E27FC236}">
                <a16:creationId xmlns:a16="http://schemas.microsoft.com/office/drawing/2014/main" id="{254852FD-5D46-490A-B201-E69C1DA54FD3}"/>
              </a:ext>
            </a:extLst>
          </p:cNvPr>
          <p:cNvPicPr>
            <a:picLocks noChangeAspect="1"/>
          </p:cNvPicPr>
          <p:nvPr/>
        </p:nvPicPr>
        <p:blipFill rotWithShape="1">
          <a:blip r:embed="rId2">
            <a:extLst>
              <a:ext uri="{28A0092B-C50C-407E-A947-70E740481C1C}">
                <a14:useLocalDpi xmlns:a14="http://schemas.microsoft.com/office/drawing/2010/main" val="0"/>
              </a:ext>
            </a:extLst>
          </a:blip>
          <a:srcRect l="5069" t="65116" r="64456" b="14419"/>
          <a:stretch/>
        </p:blipFill>
        <p:spPr>
          <a:xfrm rot="20576881">
            <a:off x="424816" y="483135"/>
            <a:ext cx="2694409" cy="1954185"/>
          </a:xfrm>
          <a:prstGeom prst="rect">
            <a:avLst/>
          </a:prstGeom>
          <a:ln>
            <a:solidFill>
              <a:srgbClr val="002060"/>
            </a:solidFill>
          </a:ln>
        </p:spPr>
      </p:pic>
    </p:spTree>
    <p:extLst>
      <p:ext uri="{BB962C8B-B14F-4D97-AF65-F5344CB8AC3E}">
        <p14:creationId xmlns:p14="http://schemas.microsoft.com/office/powerpoint/2010/main" val="173225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41429128-1374-4060-805E-FB1F8FB809A6}"/>
              </a:ext>
            </a:extLst>
          </p:cNvPr>
          <p:cNvSpPr/>
          <p:nvPr/>
        </p:nvSpPr>
        <p:spPr>
          <a:xfrm>
            <a:off x="258725" y="1520455"/>
            <a:ext cx="3792280" cy="5050465"/>
          </a:xfrm>
          <a:prstGeom prst="rect">
            <a:avLst/>
          </a:prstGeom>
          <a:solidFill>
            <a:srgbClr val="00206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815160" y="490536"/>
            <a:ext cx="8366051" cy="751294"/>
          </a:xfrm>
        </p:spPr>
        <p:txBody>
          <a:bodyPr/>
          <a:lstStyle/>
          <a:p>
            <a:r>
              <a:rPr lang="en-US" dirty="0"/>
              <a:t>How long are your intestines?</a:t>
            </a:r>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5"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8BDBD175-C0A8-4A95-AB06-9E264A9099CB}"/>
              </a:ext>
            </a:extLst>
          </p:cNvPr>
          <p:cNvSpPr txBox="1"/>
          <p:nvPr/>
        </p:nvSpPr>
        <p:spPr>
          <a:xfrm>
            <a:off x="3992525" y="3322413"/>
            <a:ext cx="4206949" cy="1815882"/>
          </a:xfrm>
          <a:prstGeom prst="rect">
            <a:avLst/>
          </a:prstGeom>
          <a:noFill/>
        </p:spPr>
        <p:txBody>
          <a:bodyPr wrap="square" rtlCol="0">
            <a:spAutoFit/>
          </a:bodyPr>
          <a:lstStyle/>
          <a:p>
            <a:pPr algn="ctr"/>
            <a:r>
              <a:rPr lang="en-US" sz="3600" dirty="0">
                <a:solidFill>
                  <a:schemeClr val="bg1"/>
                </a:solidFill>
              </a:rPr>
              <a:t>30 cm</a:t>
            </a:r>
          </a:p>
          <a:p>
            <a:pPr algn="ctr"/>
            <a:endParaRPr lang="en-US" sz="2800" dirty="0">
              <a:solidFill>
                <a:schemeClr val="bg1"/>
              </a:solidFill>
            </a:endParaRPr>
          </a:p>
          <a:p>
            <a:pPr algn="ctr"/>
            <a:r>
              <a:rPr lang="en-US" sz="2400" dirty="0">
                <a:solidFill>
                  <a:schemeClr val="bg1"/>
                </a:solidFill>
              </a:rPr>
              <a:t>(a ruler)</a:t>
            </a:r>
          </a:p>
          <a:p>
            <a:pPr algn="ctr"/>
            <a:endParaRPr lang="en-US" sz="2400" dirty="0">
              <a:solidFill>
                <a:schemeClr val="bg1"/>
              </a:solidFill>
            </a:endParaRPr>
          </a:p>
        </p:txBody>
      </p:sp>
      <p:sp>
        <p:nvSpPr>
          <p:cNvPr id="8" name="Textfeld 7">
            <a:extLst>
              <a:ext uri="{FF2B5EF4-FFF2-40B4-BE49-F238E27FC236}">
                <a16:creationId xmlns:a16="http://schemas.microsoft.com/office/drawing/2014/main" id="{44841F28-DBD9-4133-9C7C-ECB011AA75D5}"/>
              </a:ext>
            </a:extLst>
          </p:cNvPr>
          <p:cNvSpPr txBox="1"/>
          <p:nvPr/>
        </p:nvSpPr>
        <p:spPr>
          <a:xfrm>
            <a:off x="7933660" y="3322413"/>
            <a:ext cx="4206949" cy="1815882"/>
          </a:xfrm>
          <a:prstGeom prst="rect">
            <a:avLst/>
          </a:prstGeom>
          <a:noFill/>
        </p:spPr>
        <p:txBody>
          <a:bodyPr wrap="square" rtlCol="0">
            <a:spAutoFit/>
          </a:bodyPr>
          <a:lstStyle/>
          <a:p>
            <a:pPr algn="ctr"/>
            <a:r>
              <a:rPr lang="en-US" sz="3600" dirty="0">
                <a:solidFill>
                  <a:schemeClr val="bg1"/>
                </a:solidFill>
              </a:rPr>
              <a:t>2 meter</a:t>
            </a:r>
          </a:p>
          <a:p>
            <a:pPr algn="ctr"/>
            <a:endParaRPr lang="en-US" sz="2800" dirty="0">
              <a:solidFill>
                <a:schemeClr val="bg1"/>
              </a:solidFill>
            </a:endParaRPr>
          </a:p>
          <a:p>
            <a:pPr algn="ctr"/>
            <a:r>
              <a:rPr lang="en-US" sz="2400" dirty="0">
                <a:solidFill>
                  <a:schemeClr val="bg1"/>
                </a:solidFill>
              </a:rPr>
              <a:t>(a tall person)</a:t>
            </a:r>
          </a:p>
          <a:p>
            <a:pPr algn="ctr"/>
            <a:endParaRPr lang="en-US" sz="2400" dirty="0">
              <a:solidFill>
                <a:schemeClr val="bg1"/>
              </a:solidFill>
            </a:endParaRPr>
          </a:p>
        </p:txBody>
      </p:sp>
      <p:pic>
        <p:nvPicPr>
          <p:cNvPr id="10" name="Grafik 9" descr="Ein Bild, das rot, Tisch, braun, klein enthält.&#10;&#10;Automatisch generierte Beschreibung">
            <a:extLst>
              <a:ext uri="{FF2B5EF4-FFF2-40B4-BE49-F238E27FC236}">
                <a16:creationId xmlns:a16="http://schemas.microsoft.com/office/drawing/2014/main" id="{253B11C7-1D22-46A4-A4FA-A041B53D1D3C}"/>
              </a:ext>
            </a:extLst>
          </p:cNvPr>
          <p:cNvPicPr>
            <a:picLocks noChangeAspect="1"/>
          </p:cNvPicPr>
          <p:nvPr/>
        </p:nvPicPr>
        <p:blipFill rotWithShape="1">
          <a:blip r:embed="rId2">
            <a:extLst>
              <a:ext uri="{28A0092B-C50C-407E-A947-70E740481C1C}">
                <a14:useLocalDpi xmlns:a14="http://schemas.microsoft.com/office/drawing/2010/main" val="0"/>
              </a:ext>
            </a:extLst>
          </a:blip>
          <a:srcRect l="34149" t="35297" r="35210" b="40052"/>
          <a:stretch/>
        </p:blipFill>
        <p:spPr>
          <a:xfrm rot="1255457">
            <a:off x="7847327" y="467741"/>
            <a:ext cx="2667769" cy="2317898"/>
          </a:xfrm>
          <a:prstGeom prst="rect">
            <a:avLst/>
          </a:prstGeom>
          <a:solidFill>
            <a:srgbClr val="002060"/>
          </a:solidFill>
          <a:ln>
            <a:solidFill>
              <a:srgbClr val="002060"/>
            </a:solidFill>
          </a:ln>
        </p:spPr>
      </p:pic>
      <p:sp>
        <p:nvSpPr>
          <p:cNvPr id="3" name="Textfeld 2">
            <a:extLst>
              <a:ext uri="{FF2B5EF4-FFF2-40B4-BE49-F238E27FC236}">
                <a16:creationId xmlns:a16="http://schemas.microsoft.com/office/drawing/2014/main" id="{AEBAD41F-07DD-4D0A-89CD-537045832AD4}"/>
              </a:ext>
            </a:extLst>
          </p:cNvPr>
          <p:cNvSpPr txBox="1"/>
          <p:nvPr/>
        </p:nvSpPr>
        <p:spPr>
          <a:xfrm>
            <a:off x="411124" y="3322413"/>
            <a:ext cx="3487479" cy="1446550"/>
          </a:xfrm>
          <a:prstGeom prst="rect">
            <a:avLst/>
          </a:prstGeom>
          <a:noFill/>
        </p:spPr>
        <p:txBody>
          <a:bodyPr wrap="square" rtlCol="0">
            <a:spAutoFit/>
          </a:bodyPr>
          <a:lstStyle/>
          <a:p>
            <a:pPr algn="ctr"/>
            <a:r>
              <a:rPr lang="en-US" sz="3600" dirty="0">
                <a:solidFill>
                  <a:schemeClr val="bg1"/>
                </a:solidFill>
              </a:rPr>
              <a:t>ca. 7,5 meters</a:t>
            </a:r>
          </a:p>
          <a:p>
            <a:pPr algn="ctr"/>
            <a:endParaRPr lang="en-US" sz="2800" dirty="0">
              <a:solidFill>
                <a:schemeClr val="bg1"/>
              </a:solidFill>
            </a:endParaRPr>
          </a:p>
          <a:p>
            <a:pPr algn="ctr"/>
            <a:r>
              <a:rPr lang="en-US" sz="2400" dirty="0">
                <a:solidFill>
                  <a:schemeClr val="bg1"/>
                </a:solidFill>
              </a:rPr>
              <a:t>(like a small bus)</a:t>
            </a:r>
          </a:p>
        </p:txBody>
      </p:sp>
    </p:spTree>
    <p:extLst>
      <p:ext uri="{BB962C8B-B14F-4D97-AF65-F5344CB8AC3E}">
        <p14:creationId xmlns:p14="http://schemas.microsoft.com/office/powerpoint/2010/main" val="50521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41429128-1374-4060-805E-FB1F8FB809A6}"/>
              </a:ext>
            </a:extLst>
          </p:cNvPr>
          <p:cNvSpPr/>
          <p:nvPr/>
        </p:nvSpPr>
        <p:spPr>
          <a:xfrm>
            <a:off x="258725" y="1520455"/>
            <a:ext cx="3792280" cy="5050465"/>
          </a:xfrm>
          <a:prstGeom prst="rect">
            <a:avLst/>
          </a:prstGeom>
          <a:solidFill>
            <a:srgbClr val="002060"/>
          </a:solidFill>
          <a:ln w="127000">
            <a:solidFill>
              <a:srgbClr val="18E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CCB9AD-1175-491B-BD15-F317588F23BD}"/>
              </a:ext>
            </a:extLst>
          </p:cNvPr>
          <p:cNvSpPr>
            <a:spLocks noGrp="1"/>
          </p:cNvSpPr>
          <p:nvPr>
            <p:ph type="title"/>
          </p:nvPr>
        </p:nvSpPr>
        <p:spPr>
          <a:xfrm>
            <a:off x="815160" y="490536"/>
            <a:ext cx="8366051" cy="751294"/>
          </a:xfrm>
        </p:spPr>
        <p:txBody>
          <a:bodyPr/>
          <a:lstStyle/>
          <a:p>
            <a:r>
              <a:rPr lang="en-US" dirty="0"/>
              <a:t>How long are your intestines?</a:t>
            </a:r>
          </a:p>
        </p:txBody>
      </p:sp>
      <p:sp>
        <p:nvSpPr>
          <p:cNvPr id="5" name="Rechteck 4">
            <a:extLst>
              <a:ext uri="{FF2B5EF4-FFF2-40B4-BE49-F238E27FC236}">
                <a16:creationId xmlns:a16="http://schemas.microsoft.com/office/drawing/2014/main" id="{94E03363-D7AB-4D95-BB6B-F3B89774BACC}"/>
              </a:ext>
            </a:extLst>
          </p:cNvPr>
          <p:cNvSpPr/>
          <p:nvPr/>
        </p:nvSpPr>
        <p:spPr>
          <a:xfrm>
            <a:off x="4199860"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37B9E63A-D5F1-4C02-9601-47CBCF3D8B1D}"/>
              </a:ext>
            </a:extLst>
          </p:cNvPr>
          <p:cNvSpPr/>
          <p:nvPr/>
        </p:nvSpPr>
        <p:spPr>
          <a:xfrm>
            <a:off x="8140995" y="1520456"/>
            <a:ext cx="3792280" cy="50504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8BDBD175-C0A8-4A95-AB06-9E264A9099CB}"/>
              </a:ext>
            </a:extLst>
          </p:cNvPr>
          <p:cNvSpPr txBox="1"/>
          <p:nvPr/>
        </p:nvSpPr>
        <p:spPr>
          <a:xfrm>
            <a:off x="3992525" y="3322413"/>
            <a:ext cx="4206949" cy="1815882"/>
          </a:xfrm>
          <a:prstGeom prst="rect">
            <a:avLst/>
          </a:prstGeom>
          <a:noFill/>
        </p:spPr>
        <p:txBody>
          <a:bodyPr wrap="square" rtlCol="0">
            <a:spAutoFit/>
          </a:bodyPr>
          <a:lstStyle/>
          <a:p>
            <a:pPr algn="ctr"/>
            <a:r>
              <a:rPr lang="en-US" sz="3600" dirty="0">
                <a:solidFill>
                  <a:schemeClr val="bg1"/>
                </a:solidFill>
              </a:rPr>
              <a:t>30 cm</a:t>
            </a:r>
          </a:p>
          <a:p>
            <a:pPr algn="ctr"/>
            <a:endParaRPr lang="en-US" sz="2800" dirty="0">
              <a:solidFill>
                <a:schemeClr val="bg1"/>
              </a:solidFill>
            </a:endParaRPr>
          </a:p>
          <a:p>
            <a:pPr algn="ctr"/>
            <a:r>
              <a:rPr lang="en-US" sz="2400" dirty="0">
                <a:solidFill>
                  <a:schemeClr val="bg1"/>
                </a:solidFill>
              </a:rPr>
              <a:t>(a ruler)</a:t>
            </a:r>
          </a:p>
          <a:p>
            <a:pPr algn="ctr"/>
            <a:endParaRPr lang="en-US" sz="2400" dirty="0">
              <a:solidFill>
                <a:schemeClr val="bg1"/>
              </a:solidFill>
            </a:endParaRPr>
          </a:p>
        </p:txBody>
      </p:sp>
      <p:sp>
        <p:nvSpPr>
          <p:cNvPr id="8" name="Textfeld 7">
            <a:extLst>
              <a:ext uri="{FF2B5EF4-FFF2-40B4-BE49-F238E27FC236}">
                <a16:creationId xmlns:a16="http://schemas.microsoft.com/office/drawing/2014/main" id="{44841F28-DBD9-4133-9C7C-ECB011AA75D5}"/>
              </a:ext>
            </a:extLst>
          </p:cNvPr>
          <p:cNvSpPr txBox="1"/>
          <p:nvPr/>
        </p:nvSpPr>
        <p:spPr>
          <a:xfrm>
            <a:off x="7933660" y="3322413"/>
            <a:ext cx="4206949" cy="1815882"/>
          </a:xfrm>
          <a:prstGeom prst="rect">
            <a:avLst/>
          </a:prstGeom>
          <a:noFill/>
        </p:spPr>
        <p:txBody>
          <a:bodyPr wrap="square" rtlCol="0">
            <a:spAutoFit/>
          </a:bodyPr>
          <a:lstStyle/>
          <a:p>
            <a:pPr algn="ctr"/>
            <a:r>
              <a:rPr lang="en-US" sz="3600" dirty="0">
                <a:solidFill>
                  <a:schemeClr val="bg1"/>
                </a:solidFill>
              </a:rPr>
              <a:t>2 meter</a:t>
            </a:r>
          </a:p>
          <a:p>
            <a:pPr algn="ctr"/>
            <a:endParaRPr lang="en-US" sz="2800" dirty="0">
              <a:solidFill>
                <a:schemeClr val="bg1"/>
              </a:solidFill>
            </a:endParaRPr>
          </a:p>
          <a:p>
            <a:pPr algn="ctr"/>
            <a:r>
              <a:rPr lang="en-US" sz="2400" dirty="0">
                <a:solidFill>
                  <a:schemeClr val="bg1"/>
                </a:solidFill>
              </a:rPr>
              <a:t>(a tall person)</a:t>
            </a:r>
          </a:p>
          <a:p>
            <a:pPr algn="ctr"/>
            <a:endParaRPr lang="en-US" sz="2400" dirty="0">
              <a:solidFill>
                <a:schemeClr val="bg1"/>
              </a:solidFill>
            </a:endParaRPr>
          </a:p>
        </p:txBody>
      </p:sp>
      <p:pic>
        <p:nvPicPr>
          <p:cNvPr id="10" name="Grafik 9" descr="Ein Bild, das rot, Tisch, braun, klein enthält.&#10;&#10;Automatisch generierte Beschreibung">
            <a:extLst>
              <a:ext uri="{FF2B5EF4-FFF2-40B4-BE49-F238E27FC236}">
                <a16:creationId xmlns:a16="http://schemas.microsoft.com/office/drawing/2014/main" id="{253B11C7-1D22-46A4-A4FA-A041B53D1D3C}"/>
              </a:ext>
            </a:extLst>
          </p:cNvPr>
          <p:cNvPicPr>
            <a:picLocks noChangeAspect="1"/>
          </p:cNvPicPr>
          <p:nvPr/>
        </p:nvPicPr>
        <p:blipFill rotWithShape="1">
          <a:blip r:embed="rId2">
            <a:extLst>
              <a:ext uri="{28A0092B-C50C-407E-A947-70E740481C1C}">
                <a14:useLocalDpi xmlns:a14="http://schemas.microsoft.com/office/drawing/2010/main" val="0"/>
              </a:ext>
            </a:extLst>
          </a:blip>
          <a:srcRect l="34149" t="35297" r="35210" b="40052"/>
          <a:stretch/>
        </p:blipFill>
        <p:spPr>
          <a:xfrm rot="1255457">
            <a:off x="7847327" y="467741"/>
            <a:ext cx="2667769" cy="2317898"/>
          </a:xfrm>
          <a:prstGeom prst="rect">
            <a:avLst/>
          </a:prstGeom>
          <a:solidFill>
            <a:srgbClr val="002060"/>
          </a:solidFill>
          <a:ln>
            <a:solidFill>
              <a:srgbClr val="002060"/>
            </a:solidFill>
          </a:ln>
        </p:spPr>
      </p:pic>
      <p:sp>
        <p:nvSpPr>
          <p:cNvPr id="3" name="Textfeld 2">
            <a:extLst>
              <a:ext uri="{FF2B5EF4-FFF2-40B4-BE49-F238E27FC236}">
                <a16:creationId xmlns:a16="http://schemas.microsoft.com/office/drawing/2014/main" id="{AEBAD41F-07DD-4D0A-89CD-537045832AD4}"/>
              </a:ext>
            </a:extLst>
          </p:cNvPr>
          <p:cNvSpPr txBox="1"/>
          <p:nvPr/>
        </p:nvSpPr>
        <p:spPr>
          <a:xfrm>
            <a:off x="411124" y="3322413"/>
            <a:ext cx="3487479" cy="1446550"/>
          </a:xfrm>
          <a:prstGeom prst="rect">
            <a:avLst/>
          </a:prstGeom>
          <a:noFill/>
        </p:spPr>
        <p:txBody>
          <a:bodyPr wrap="square" rtlCol="0">
            <a:spAutoFit/>
          </a:bodyPr>
          <a:lstStyle/>
          <a:p>
            <a:pPr algn="ctr"/>
            <a:r>
              <a:rPr lang="en-US" sz="3600" dirty="0">
                <a:solidFill>
                  <a:schemeClr val="bg1"/>
                </a:solidFill>
              </a:rPr>
              <a:t>ca. 7,5 meters</a:t>
            </a:r>
          </a:p>
          <a:p>
            <a:pPr algn="ctr"/>
            <a:endParaRPr lang="en-US" sz="2800" dirty="0">
              <a:solidFill>
                <a:schemeClr val="bg1"/>
              </a:solidFill>
            </a:endParaRPr>
          </a:p>
          <a:p>
            <a:pPr algn="ctr"/>
            <a:r>
              <a:rPr lang="en-US" sz="2400" dirty="0">
                <a:solidFill>
                  <a:schemeClr val="bg1"/>
                </a:solidFill>
              </a:rPr>
              <a:t>(like a small bus)</a:t>
            </a:r>
          </a:p>
        </p:txBody>
      </p:sp>
    </p:spTree>
    <p:extLst>
      <p:ext uri="{BB962C8B-B14F-4D97-AF65-F5344CB8AC3E}">
        <p14:creationId xmlns:p14="http://schemas.microsoft.com/office/powerpoint/2010/main" val="12209528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7F5F06F2EBA240947A0293E81E8F45" ma:contentTypeVersion="" ma:contentTypeDescription="Create a new document." ma:contentTypeScope="" ma:versionID="b04634d647a8ee1ec81fae11555d93b6">
  <xsd:schema xmlns:xsd="http://www.w3.org/2001/XMLSchema" xmlns:xs="http://www.w3.org/2001/XMLSchema" xmlns:p="http://schemas.microsoft.com/office/2006/metadata/properties" xmlns:ns2="681652c6-0706-48a4-8bdb-31665b09d943" xmlns:ns3="f52e8ea9-5242-4d25-870b-f207fcbaa2db" targetNamespace="http://schemas.microsoft.com/office/2006/metadata/properties" ma:root="true" ma:fieldsID="3888ccec403071114ffee5dca53f176e" ns2:_="" ns3:_="">
    <xsd:import namespace="681652c6-0706-48a4-8bdb-31665b09d943"/>
    <xsd:import namespace="f52e8ea9-5242-4d25-870b-f207fcbaa2d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1652c6-0706-48a4-8bdb-31665b09d9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2e8ea9-5242-4d25-870b-f207fcbaa2d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9FA7D2-4B30-4118-8D77-6F810D643652}"/>
</file>

<file path=customXml/itemProps2.xml><?xml version="1.0" encoding="utf-8"?>
<ds:datastoreItem xmlns:ds="http://schemas.openxmlformats.org/officeDocument/2006/customXml" ds:itemID="{7C2A3B4F-5F9B-4817-919B-B26645F65EAA}"/>
</file>

<file path=customXml/itemProps3.xml><?xml version="1.0" encoding="utf-8"?>
<ds:datastoreItem xmlns:ds="http://schemas.openxmlformats.org/officeDocument/2006/customXml" ds:itemID="{5F96AEEC-4513-453B-BE1A-6089BCA03B91}"/>
</file>

<file path=docProps/app.xml><?xml version="1.0" encoding="utf-8"?>
<Properties xmlns="http://schemas.openxmlformats.org/officeDocument/2006/extended-properties" xmlns:vt="http://schemas.openxmlformats.org/officeDocument/2006/docPropsVTypes">
  <TotalTime>0</TotalTime>
  <Words>853</Words>
  <Application>Microsoft Office PowerPoint</Application>
  <PresentationFormat>Breitbild</PresentationFormat>
  <Paragraphs>154</Paragraphs>
  <Slides>22</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 DARLING</vt:lpstr>
      <vt:lpstr>Arial</vt:lpstr>
      <vt:lpstr>Calibri</vt:lpstr>
      <vt:lpstr>Calibri Light</vt:lpstr>
      <vt:lpstr>Cooper Black</vt:lpstr>
      <vt:lpstr>Office</vt:lpstr>
      <vt:lpstr>PowerPoint-Präsentation</vt:lpstr>
      <vt:lpstr>What is stored in a BIOBANK?</vt:lpstr>
      <vt:lpstr>What is stored in a BIOBANK?</vt:lpstr>
      <vt:lpstr>How many liters of blood has a human?</vt:lpstr>
      <vt:lpstr>How many liters of blood has a human?</vt:lpstr>
      <vt:lpstr>How heavy is your brain?</vt:lpstr>
      <vt:lpstr>How heavy is your brain?</vt:lpstr>
      <vt:lpstr>How long are your intestines?</vt:lpstr>
      <vt:lpstr>How long are your intestines?</vt:lpstr>
      <vt:lpstr>How many hairs do you lose each day?</vt:lpstr>
      <vt:lpstr>How many hairs do you lose each day?</vt:lpstr>
      <vt:lpstr>PowerPoint-Präsentation</vt:lpstr>
      <vt:lpstr>How many bones are in your body?</vt:lpstr>
      <vt:lpstr>PowerPoint-Präsentation</vt:lpstr>
      <vt:lpstr>PowerPoint-Präsentation</vt:lpstr>
      <vt:lpstr>It is possible to discover some diseases by looking at the DNA of somebody (biological information in your cells).</vt:lpstr>
      <vt:lpstr>It is possible to discover some diseases by looking at the in DNA (biological information in your cells).</vt:lpstr>
      <vt:lpstr>What research is important for you? (Your opinion – no right or wrong!)</vt:lpstr>
      <vt:lpstr>What research is important for you? (Your opinion – no right or wrong!)</vt:lpstr>
      <vt:lpstr>How would you feel if your blood would be used for research into new medicines? (No right or wrong )</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Christine Lützkendorf</dc:creator>
  <cp:lastModifiedBy>Christine Lützkendorf</cp:lastModifiedBy>
  <cp:revision>25</cp:revision>
  <dcterms:created xsi:type="dcterms:W3CDTF">2020-06-15T08:25:17Z</dcterms:created>
  <dcterms:modified xsi:type="dcterms:W3CDTF">2020-07-16T18:23:06Z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0x0101007E7F5F06F2EBA240947A0293E81E8F45</vt:lpwstr>
  </property>
</Properties>
</file>